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09" r:id="rId2"/>
  </p:sldMasterIdLst>
  <p:notesMasterIdLst>
    <p:notesMasterId r:id="rId81"/>
  </p:notesMasterIdLst>
  <p:sldIdLst>
    <p:sldId id="257" r:id="rId3"/>
    <p:sldId id="367" r:id="rId4"/>
    <p:sldId id="368" r:id="rId5"/>
    <p:sldId id="369" r:id="rId6"/>
    <p:sldId id="370" r:id="rId7"/>
    <p:sldId id="333" r:id="rId8"/>
    <p:sldId id="379" r:id="rId9"/>
    <p:sldId id="388" r:id="rId10"/>
    <p:sldId id="387" r:id="rId11"/>
    <p:sldId id="386" r:id="rId12"/>
    <p:sldId id="385" r:id="rId13"/>
    <p:sldId id="389" r:id="rId14"/>
    <p:sldId id="390" r:id="rId15"/>
    <p:sldId id="391" r:id="rId16"/>
    <p:sldId id="393" r:id="rId17"/>
    <p:sldId id="392" r:id="rId18"/>
    <p:sldId id="396" r:id="rId19"/>
    <p:sldId id="395" r:id="rId20"/>
    <p:sldId id="394" r:id="rId21"/>
    <p:sldId id="397" r:id="rId22"/>
    <p:sldId id="372" r:id="rId23"/>
    <p:sldId id="399" r:id="rId24"/>
    <p:sldId id="417" r:id="rId25"/>
    <p:sldId id="402" r:id="rId26"/>
    <p:sldId id="401" r:id="rId27"/>
    <p:sldId id="400" r:id="rId28"/>
    <p:sldId id="419" r:id="rId29"/>
    <p:sldId id="407" r:id="rId30"/>
    <p:sldId id="409" r:id="rId31"/>
    <p:sldId id="410" r:id="rId32"/>
    <p:sldId id="414" r:id="rId33"/>
    <p:sldId id="415" r:id="rId34"/>
    <p:sldId id="412" r:id="rId35"/>
    <p:sldId id="413" r:id="rId36"/>
    <p:sldId id="398" r:id="rId37"/>
    <p:sldId id="373" r:id="rId38"/>
    <p:sldId id="314" r:id="rId39"/>
    <p:sldId id="420" r:id="rId40"/>
    <p:sldId id="416" r:id="rId41"/>
    <p:sldId id="315" r:id="rId42"/>
    <p:sldId id="316" r:id="rId43"/>
    <p:sldId id="317" r:id="rId44"/>
    <p:sldId id="318" r:id="rId45"/>
    <p:sldId id="301" r:id="rId46"/>
    <p:sldId id="421" r:id="rId47"/>
    <p:sldId id="306" r:id="rId48"/>
    <p:sldId id="366" r:id="rId49"/>
    <p:sldId id="358" r:id="rId50"/>
    <p:sldId id="359" r:id="rId51"/>
    <p:sldId id="338" r:id="rId52"/>
    <p:sldId id="340" r:id="rId53"/>
    <p:sldId id="339" r:id="rId54"/>
    <p:sldId id="341" r:id="rId55"/>
    <p:sldId id="342" r:id="rId56"/>
    <p:sldId id="344" r:id="rId57"/>
    <p:sldId id="345" r:id="rId58"/>
    <p:sldId id="346" r:id="rId59"/>
    <p:sldId id="352" r:id="rId60"/>
    <p:sldId id="353" r:id="rId61"/>
    <p:sldId id="354" r:id="rId62"/>
    <p:sldId id="307" r:id="rId63"/>
    <p:sldId id="362" r:id="rId64"/>
    <p:sldId id="363" r:id="rId65"/>
    <p:sldId id="364" r:id="rId66"/>
    <p:sldId id="365" r:id="rId67"/>
    <p:sldId id="360" r:id="rId68"/>
    <p:sldId id="349" r:id="rId69"/>
    <p:sldId id="347" r:id="rId70"/>
    <p:sldId id="337" r:id="rId71"/>
    <p:sldId id="334" r:id="rId72"/>
    <p:sldId id="335" r:id="rId73"/>
    <p:sldId id="336" r:id="rId74"/>
    <p:sldId id="348" r:id="rId75"/>
    <p:sldId id="297" r:id="rId76"/>
    <p:sldId id="330" r:id="rId77"/>
    <p:sldId id="331" r:id="rId78"/>
    <p:sldId id="355" r:id="rId79"/>
    <p:sldId id="278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09">
          <p15:clr>
            <a:srgbClr val="A4A3A4"/>
          </p15:clr>
        </p15:guide>
        <p15:guide id="4" orient="horz" pos="5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7F"/>
    <a:srgbClr val="FFFFFF"/>
    <a:srgbClr val="D9D9D9"/>
    <a:srgbClr val="F8F8F8"/>
    <a:srgbClr val="646464"/>
    <a:srgbClr val="F7F7F7"/>
    <a:srgbClr val="F1F1F1"/>
    <a:srgbClr val="006C66"/>
    <a:srgbClr val="8E1F3B"/>
    <a:srgbClr val="8D1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08" autoAdjust="0"/>
    <p:restoredTop sz="84560" autoAdjust="0"/>
  </p:normalViewPr>
  <p:slideViewPr>
    <p:cSldViewPr snapToGrid="0" showGuides="1">
      <p:cViewPr varScale="1">
        <p:scale>
          <a:sx n="96" d="100"/>
          <a:sy n="96" d="100"/>
        </p:scale>
        <p:origin x="344" y="176"/>
      </p:cViewPr>
      <p:guideLst>
        <p:guide orient="horz" pos="2160"/>
        <p:guide pos="3840"/>
        <p:guide orient="horz" pos="109"/>
        <p:guide orient="horz" pos="5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DAC08-BB09-4A2D-8013-13763AE71AFB}" type="datetimeFigureOut">
              <a:rPr lang="en-US" smtClean="0"/>
              <a:t>3/17/25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2C195-A082-44A7-B544-53A87643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7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85D31-CB04-F67D-1D43-C6D33C26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45996-A51F-4D6B-5B86-4E483D34B6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F14F4-DB4C-4ADC-B894-DD6F664F2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9813F-F569-3547-D7EE-24D83ADFF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8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7828-573E-2B65-0442-C137B377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E6BEE-6A70-06C6-3CBE-699DDD6AA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FFB3A-3097-7E26-7F83-36A3BBCF1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5F674-9DDD-9E2F-05F2-24B06AA5C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ECA8B-D3CE-77BC-766E-5378EE19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788B8-9A52-432D-21EC-CA110065E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9B86A-2350-3BB2-9965-00F85EEF1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28500-647E-B8E1-1617-C8C9EEF27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5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AA213-7CDA-C1B6-ABEC-3E4AF054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84D1C-BB94-A29B-FA15-6301683BF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1B2E0-D57D-4541-45A2-5770F21A1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96CCE-B8B0-E834-662D-5FCC30CF5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84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C346F-4821-731A-2D4B-B80E44CBB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CDAC5-A813-3144-707B-D70A0BE7A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8374E-B1EB-E2B8-E8A3-36A97A0E9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593F9-396D-56EA-B70A-81DFDD7C4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F585D-5283-7FD8-EDF6-5260BBF3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0D58D-BF75-ED97-993D-8DFBC9980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B3747-BC60-8FE5-E774-FB31F7373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AD045-FC0D-2359-2FE8-5AAB1C6FF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10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0552-557C-AFC3-64E9-5AF6F33C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8A72F-022D-1884-71E4-13A89E5F5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580DB-CE1F-950C-5066-7A5B827BD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ADE7D-BA3A-56E0-9C2E-0C6D0DF51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96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1403F-AEA7-693B-5AA9-5614B277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8EE70-EA76-310E-DE12-1FA37F8D1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FA6F1-466D-75C4-1B9A-DE8F73371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32EB3-1CCB-69FC-4808-B0DCB68EE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1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2F33F-4209-C25B-76EB-541659ED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1CAA7-F940-9B00-F3C8-938AD0B72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65611-FBA0-F064-46B4-9E6EB91E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D30B0-2563-CCD5-8707-B6E84EE20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1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B987-FFCF-592A-F5EA-60FF934A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FCBE5-95AA-F6CE-EB46-3D6B719DC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6807D-5E90-D420-5D22-560DAD379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579F1-BC92-FA36-AF6E-9E7AA9732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2351-1899-1A82-B5C8-EA9033BF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F9094-C087-E313-A4F4-17DD1CD3D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AC48F-A649-6F91-B277-C20E6A60A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AC934-6E38-6A9C-0B24-EEDB40067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10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F0265-6DB0-4A82-3EA5-744E38D9D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2DE88-ACC8-B011-D0D1-F50B4614E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D2C7A-0699-2C74-B275-3E29040B6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08C6C-452A-7595-A6D3-10EE799F8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27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2D82-0BC2-DB4F-B7E5-24969ECD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0CF8E-CDC3-4470-B9E1-D28B28784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4E6F9-C802-BF02-5F8C-68DDF49F3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A4683-9A77-F280-D7BA-28371DC63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55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0ABC-7E93-DC01-031F-FF4DB474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3EBE3-2100-D217-0F0D-BB9760379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917CE-FB68-B9DB-32A1-FE5A1F862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16347-2364-F3FA-EDE2-AD28E474A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58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8E26-B2B4-E9FC-201B-4CE415645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ECB39-A2EC-3743-EBA3-29C917248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1650B-997F-5FF7-DB8E-E07CDCF4C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F24D-2D0B-36CD-7A46-9E25D4092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2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3230-1828-8CE5-D06C-2086A6EA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08099-BD4D-D331-1043-54E551C22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2D31B5-F8C0-5924-124C-E2A6152E0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E4B73-F68D-C501-92DC-10BAE166B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2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BD11-D914-6374-B9F5-8B5C15A51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B6179-7818-CE03-B540-49DAA3579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C638C-2399-7C27-125F-6FC78DBB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F3560-CAD2-D9FF-168E-F63DE0C4F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3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AFF6-28B5-4567-07B4-F2F7E6E4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C79A5-D4D4-4FD9-1B7C-85979709C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A79EC-D37D-27C1-D949-D110CF828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72D63-E3A0-5681-77EA-43598BA90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7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55C1-BF1B-6A7A-F549-7BF29E3E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92192-525C-B2F1-8AE5-E3C6D7C71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C688D-64C9-2B89-33EE-5573CBD4A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75078-27BA-E4B5-859A-5EEE3684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5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F8A6A-FBF7-32A7-1865-B5CC14A5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224F48-B572-A362-7ADD-491DD9049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466C7-98FC-2134-97BF-92F1024CF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EC384-6C75-B673-60AE-A638F97D8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8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ED37B-9A0B-4884-11AD-562C65DE7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2939B-8931-9232-3F16-BADE592E4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79C09-B7D5-8557-8FD8-E96141798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890F-2DF4-E857-A155-0B6768E1C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D0E4-5778-405B-AE88-B0DD3296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0558F-C7FF-F36C-F545-786565136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4608D-1BF4-B314-4F68-AC84E32AD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E17B-9797-279B-F6B3-FF833CA69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07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9507F-BAAD-9490-E224-EC9BF502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87748-7D24-92C3-D9F1-92397A4CC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49D33-475A-6500-F52D-94881BA9B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F34FC-A477-062F-8227-FAD4CDF28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63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706C-86CD-9866-45D3-01B3DCBB4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08E1E-B90F-1D1C-3067-AA69A2886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F6BB0-8795-B6DF-536F-474F703F0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AB732-DA26-6149-51AA-55AF49082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719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3331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594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47224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30200" lvl="0" indent="-171450" algn="l" rtl="0"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5226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A0C761FD-32CD-1F3D-2C2C-35E497ED7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>
            <a:extLst>
              <a:ext uri="{FF2B5EF4-FFF2-40B4-BE49-F238E27FC236}">
                <a16:creationId xmlns:a16="http://schemas.microsoft.com/office/drawing/2014/main" id="{5EC474DC-3D00-3A71-7591-CD86B8D973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>
            <a:extLst>
              <a:ext uri="{FF2B5EF4-FFF2-40B4-BE49-F238E27FC236}">
                <a16:creationId xmlns:a16="http://schemas.microsoft.com/office/drawing/2014/main" id="{0FD88540-D735-9CB8-E634-F0A11C84F6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30200" lvl="0" indent="-171450" algn="l" rtl="0"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961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40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A1976-6E41-6163-4C9B-49DAFE1FB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E9CF8-E151-8435-BFD6-526695F4A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88102-EFF5-C36F-3F7C-9E1E8606A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B04D-5DD1-B181-8541-B013D25EB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213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6B87E-B26D-186A-A481-F9F59C1DC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2A99C-714B-329D-F38A-38483EED1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3034E-DEF9-AEB6-C351-E633E8ABB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7724E-E0D1-D664-3AD8-B9495C251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77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15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6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72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4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59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5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0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9A9D-A7F2-3A2E-31AF-528AE3EF0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3CF52-9F63-0C07-DFCA-299A8F83D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4B3F5-5F53-BCF8-F2B9-8F462870B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3CB10-6224-869F-8A82-FE41E5012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89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8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53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48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0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3684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44AED1EA-26C3-255A-3A40-AD5B0766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>
            <a:extLst>
              <a:ext uri="{FF2B5EF4-FFF2-40B4-BE49-F238E27FC236}">
                <a16:creationId xmlns:a16="http://schemas.microsoft.com/office/drawing/2014/main" id="{8F15BD61-7B2A-7D42-C486-B84B6247D2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>
            <a:extLst>
              <a:ext uri="{FF2B5EF4-FFF2-40B4-BE49-F238E27FC236}">
                <a16:creationId xmlns:a16="http://schemas.microsoft.com/office/drawing/2014/main" id="{4895D8B9-D797-4240-06CA-84AB7DD0FD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7690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44AED1EA-26C3-255A-3A40-AD5B0766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>
            <a:extLst>
              <a:ext uri="{FF2B5EF4-FFF2-40B4-BE49-F238E27FC236}">
                <a16:creationId xmlns:a16="http://schemas.microsoft.com/office/drawing/2014/main" id="{8F15BD61-7B2A-7D42-C486-B84B6247D2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>
            <a:extLst>
              <a:ext uri="{FF2B5EF4-FFF2-40B4-BE49-F238E27FC236}">
                <a16:creationId xmlns:a16="http://schemas.microsoft.com/office/drawing/2014/main" id="{4895D8B9-D797-4240-06CA-84AB7DD0FD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5603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43D0730C-6948-D2A7-825E-4EECAF48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>
            <a:extLst>
              <a:ext uri="{FF2B5EF4-FFF2-40B4-BE49-F238E27FC236}">
                <a16:creationId xmlns:a16="http://schemas.microsoft.com/office/drawing/2014/main" id="{4B1B70CB-217A-E4EE-3862-E80EC61F6E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>
            <a:extLst>
              <a:ext uri="{FF2B5EF4-FFF2-40B4-BE49-F238E27FC236}">
                <a16:creationId xmlns:a16="http://schemas.microsoft.com/office/drawing/2014/main" id="{8F7E5719-E5BA-7F14-8EB8-4180F6278E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8854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44396FE5-1696-D6DE-32F0-53E6D55B6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>
            <a:extLst>
              <a:ext uri="{FF2B5EF4-FFF2-40B4-BE49-F238E27FC236}">
                <a16:creationId xmlns:a16="http://schemas.microsoft.com/office/drawing/2014/main" id="{04B6EC2D-9E2C-A4DF-AC18-F70EF792C8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>
            <a:extLst>
              <a:ext uri="{FF2B5EF4-FFF2-40B4-BE49-F238E27FC236}">
                <a16:creationId xmlns:a16="http://schemas.microsoft.com/office/drawing/2014/main" id="{0ED5C852-E4ED-15BD-805A-631CC71558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9357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168d2fd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168d2fd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615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0008-6793-1453-77FC-87C183D5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C55D7-38E2-B8F8-81C1-A6D9CB178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81153-828A-8D2D-3258-FE5521AC6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5CCD6-8F79-29CA-4BA5-856CABAC5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222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8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77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4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46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01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081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91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35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64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7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5D036-DFD9-1307-C3D1-5A74A998A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6C259-DDB5-4E14-C846-609D3A54A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64E5D-0409-AEF4-5D6A-C44E8B89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214DD-3937-31E7-B824-6F54DF610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04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5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EDC5F-BB13-E0C8-016F-47B7049B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CB105-41DC-F178-12F6-1C17E9AE7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08849-5F00-E6EE-8610-1BE47A074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6D76B-219B-A49F-F103-BFAA075D2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8C28-ED8C-C390-776C-E7C8AC419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3F624-5EB9-E7AB-0AEB-4AFF864E7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5065E-49A8-857E-BCE7-3CA169804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A151D-7867-9CFB-283A-430260154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C195-A082-44A7-B544-53A876431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FCA7687-F02F-7541-B844-ABD011DDC0D1}"/>
              </a:ext>
            </a:extLst>
          </p:cNvPr>
          <p:cNvSpPr/>
          <p:nvPr userDrawn="1"/>
        </p:nvSpPr>
        <p:spPr>
          <a:xfrm>
            <a:off x="1207911" y="2020711"/>
            <a:ext cx="9787467" cy="4086578"/>
          </a:xfrm>
          <a:prstGeom prst="rect">
            <a:avLst/>
          </a:prstGeom>
          <a:solidFill>
            <a:srgbClr val="F1F1F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9200" y="2196000"/>
            <a:ext cx="9322800" cy="1548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spc="2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44000"/>
            <a:ext cx="503192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b="0" spc="1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Template </a:t>
            </a:r>
            <a:r>
              <a:rPr lang="de-DE" dirty="0" err="1"/>
              <a:t>for</a:t>
            </a:r>
            <a:r>
              <a:rPr lang="de-DE" dirty="0"/>
              <a:t> sub-title </a:t>
            </a:r>
            <a:r>
              <a:rPr lang="de-DE" dirty="0" err="1"/>
              <a:t>master</a:t>
            </a:r>
            <a:r>
              <a:rPr lang="de-DE" dirty="0"/>
              <a:t>: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CBE7-1545-4E8E-9750-1FCBFC4001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9" y="813262"/>
            <a:ext cx="3471861" cy="4683298"/>
          </a:xfrm>
        </p:spPr>
        <p:txBody>
          <a:bodyPr/>
          <a:lstStyle>
            <a:lvl1pPr>
              <a:defRPr spc="20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5674" y="6044737"/>
            <a:ext cx="643858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D92C0F-1C48-8E42-B536-AB31F51A8C6B}"/>
              </a:ext>
            </a:extLst>
          </p:cNvPr>
          <p:cNvSpPr/>
          <p:nvPr userDrawn="1"/>
        </p:nvSpPr>
        <p:spPr>
          <a:xfrm>
            <a:off x="4805673" y="813262"/>
            <a:ext cx="6438587" cy="5231476"/>
          </a:xfrm>
          <a:prstGeom prst="rect">
            <a:avLst/>
          </a:prstGeom>
          <a:solidFill>
            <a:schemeClr val="bg1">
              <a:alpha val="0"/>
            </a:schemeClr>
          </a:solidFill>
          <a:ln w="31750" cmpd="sng">
            <a:solidFill>
              <a:srgbClr val="F1F1F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24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ields (text/picture/ch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1pPr>
              <a:lnSpc>
                <a:spcPts val="2500"/>
              </a:lnSpc>
              <a:defRPr sz="1800"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097088"/>
            <a:ext cx="5148263" cy="4310912"/>
          </a:xfrm>
        </p:spPr>
        <p:txBody>
          <a:bodyPr/>
          <a:lstStyle>
            <a:lvl1pPr>
              <a:lnSpc>
                <a:spcPts val="2500"/>
              </a:lnSpc>
              <a:defRPr sz="1800"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41C9CA6-6D1C-4ADA-8260-CCE7AD3CBD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9FF6589-208D-EB40-B483-E5F8DF134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9" y="813262"/>
            <a:ext cx="10296524" cy="1283824"/>
          </a:xfrm>
        </p:spPr>
        <p:txBody>
          <a:bodyPr/>
          <a:lstStyle>
            <a:lvl1pPr>
              <a:defRPr spc="2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1pPr>
              <a:lnSpc>
                <a:spcPts val="2500"/>
              </a:lnSpc>
              <a:defRPr sz="1800"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A4F4E8-41E6-43E5-86D4-144034C85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AA5BA017-A349-4547-A095-6A28324B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9" y="813262"/>
            <a:ext cx="10296524" cy="1283824"/>
          </a:xfrm>
        </p:spPr>
        <p:txBody>
          <a:bodyPr/>
          <a:lstStyle>
            <a:lvl1pPr>
              <a:defRPr spc="2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ields (text/picture/ch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8" y="2097088"/>
            <a:ext cx="3217861" cy="4310912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7070" y="2097088"/>
            <a:ext cx="3217861" cy="4310912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26402" y="2097088"/>
            <a:ext cx="3217861" cy="4310912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7601A5-58AC-4B70-8384-E8B22377E0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930500AC-72D1-E94E-B004-A9ED30D1C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9" y="813262"/>
            <a:ext cx="10296524" cy="1238638"/>
          </a:xfrm>
        </p:spPr>
        <p:txBody>
          <a:bodyPr/>
          <a:lstStyle>
            <a:lvl1pPr>
              <a:defRPr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23200" y="2097088"/>
            <a:ext cx="3421063" cy="4310912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47738" y="2097088"/>
            <a:ext cx="6804341" cy="4310912"/>
          </a:xfrm>
        </p:spPr>
        <p:txBody>
          <a:bodyPr/>
          <a:lstStyle>
            <a:lvl1pPr>
              <a:defRPr b="0"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/>
            </a:lvl5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02DFC1-1B36-4B69-A65A-1E64FEF5C1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54B59DE1-0A1D-E442-B44C-0645F9F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9" y="813262"/>
            <a:ext cx="10296524" cy="1283824"/>
          </a:xfrm>
        </p:spPr>
        <p:txBody>
          <a:bodyPr/>
          <a:lstStyle>
            <a:lvl1pPr>
              <a:defRPr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separator / End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998" y="3429000"/>
            <a:ext cx="5449246" cy="162194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50D214-B6EE-034A-8488-56AD762182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8" y="5050940"/>
            <a:ext cx="1218350" cy="5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590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5238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596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59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FCA7687-F02F-7541-B844-ABD011DDC0D1}"/>
              </a:ext>
            </a:extLst>
          </p:cNvPr>
          <p:cNvSpPr/>
          <p:nvPr userDrawn="1"/>
        </p:nvSpPr>
        <p:spPr>
          <a:xfrm>
            <a:off x="1207911" y="2020711"/>
            <a:ext cx="9787467" cy="4086578"/>
          </a:xfrm>
          <a:prstGeom prst="rect">
            <a:avLst/>
          </a:prstGeom>
          <a:solidFill>
            <a:srgbClr val="006C66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006C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9200" y="2196000"/>
            <a:ext cx="9322800" cy="1548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44000"/>
            <a:ext cx="500144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b="0" spc="10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Template </a:t>
            </a:r>
            <a:r>
              <a:rPr lang="de-DE" dirty="0" err="1"/>
              <a:t>for</a:t>
            </a:r>
            <a:r>
              <a:rPr lang="de-DE" dirty="0"/>
              <a:t> sub-title </a:t>
            </a:r>
            <a:r>
              <a:rPr lang="de-DE" dirty="0" err="1"/>
              <a:t>master</a:t>
            </a:r>
            <a:r>
              <a:rPr lang="de-DE" dirty="0"/>
              <a:t>: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CBE7-1545-4E8E-9750-1FCBFC4001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4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74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6014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3614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4459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4244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17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0246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3628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4" y="6044737"/>
            <a:ext cx="1029652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1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2020711"/>
            <a:ext cx="9747249" cy="4086578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1016000"/>
            <a:ext cx="3451225" cy="1840089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0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Master:  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6017DF-16E5-4F68-B2C1-0378C00DDD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2020711"/>
            <a:ext cx="9747249" cy="4086578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1016001"/>
            <a:ext cx="3451225" cy="82296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0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6017DF-16E5-4F68-B2C1-0378C00DDD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7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47739" y="2097087"/>
            <a:ext cx="10296524" cy="4319587"/>
          </a:xfrm>
        </p:spPr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 b="0"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spcBef>
                <a:spcPts val="700"/>
              </a:spcBef>
              <a:defRPr sz="1400" b="0">
                <a:solidFill>
                  <a:schemeClr val="tx1"/>
                </a:solidFill>
              </a:defRPr>
            </a:lvl3pPr>
            <a:lvl4pPr marL="360000">
              <a:spcBef>
                <a:spcPts val="700"/>
              </a:spcBef>
              <a:defRPr sz="1400" b="1" kern="600" spc="40" baseline="0">
                <a:solidFill>
                  <a:schemeClr val="tx2"/>
                </a:solidFill>
              </a:defRPr>
            </a:lvl4pPr>
            <a:lvl5pPr marL="540000">
              <a:lnSpc>
                <a:spcPts val="2300"/>
              </a:lnSpc>
              <a:spcBef>
                <a:spcPts val="700"/>
              </a:spcBef>
              <a:defRPr sz="1400"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style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>
                <a:solidFill>
                  <a:srgbClr val="006C66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8989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47C035E-BEC4-404E-BDB6-E8321707039F}"/>
              </a:ext>
            </a:extLst>
          </p:cNvPr>
          <p:cNvSpPr/>
          <p:nvPr userDrawn="1"/>
        </p:nvSpPr>
        <p:spPr>
          <a:xfrm>
            <a:off x="947737" y="2097086"/>
            <a:ext cx="10296524" cy="3947652"/>
          </a:xfrm>
          <a:prstGeom prst="rect">
            <a:avLst/>
          </a:prstGeom>
          <a:solidFill>
            <a:srgbClr val="F1F1F1">
              <a:alpha val="60000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4" y="6044737"/>
            <a:ext cx="1029652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547C035E-BEC4-404E-BDB6-E832170703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1">
              <a:alpha val="60000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3567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4" y="6044737"/>
            <a:ext cx="1029652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Source: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DA89605-A664-8749-B4DF-ABFF196F644A}"/>
              </a:ext>
            </a:extLst>
          </p:cNvPr>
          <p:cNvSpPr/>
          <p:nvPr userDrawn="1"/>
        </p:nvSpPr>
        <p:spPr>
          <a:xfrm>
            <a:off x="947737" y="2097086"/>
            <a:ext cx="10296524" cy="3947652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1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3628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– 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47C035E-BEC4-404E-BDB6-E8321707039F}"/>
              </a:ext>
            </a:extLst>
          </p:cNvPr>
          <p:cNvSpPr/>
          <p:nvPr userDrawn="1"/>
        </p:nvSpPr>
        <p:spPr>
          <a:xfrm>
            <a:off x="947737" y="2097086"/>
            <a:ext cx="10296524" cy="3947652"/>
          </a:xfrm>
          <a:prstGeom prst="rect">
            <a:avLst/>
          </a:prstGeom>
          <a:solidFill>
            <a:schemeClr val="bg1">
              <a:alpha val="0"/>
            </a:schemeClr>
          </a:solidFill>
          <a:ln w="31750" cmpd="sng">
            <a:solidFill>
              <a:srgbClr val="F1F1F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4" y="6044737"/>
            <a:ext cx="1029652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1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3628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F6500F-7547-5445-81DD-14FC7E531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4" y="6044737"/>
            <a:ext cx="10296521" cy="256289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200" b="0" i="1" spc="0" baseline="0">
                <a:solidFill>
                  <a:schemeClr val="bg1">
                    <a:lumMod val="65000"/>
                  </a:schemeClr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Source: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6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9" imgW="384" imgH="385" progId="TCLayout.ActiveDocument.1">
                  <p:embed/>
                </p:oleObj>
              </mc:Choice>
              <mc:Fallback>
                <p:oleObj name="think-cell Folie" r:id="rId19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813262"/>
            <a:ext cx="10296524" cy="12838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 </a:t>
            </a:r>
            <a:r>
              <a:rPr lang="de-DE" dirty="0" err="1"/>
              <a:t>spacing</a:t>
            </a:r>
            <a:r>
              <a:rPr lang="de-DE" dirty="0"/>
              <a:t>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Level 1: Headlines</a:t>
            </a:r>
          </a:p>
          <a:p>
            <a:pPr lvl="1"/>
            <a:r>
              <a:rPr lang="de-DE" dirty="0"/>
              <a:t>Level 2: Running </a:t>
            </a:r>
            <a:r>
              <a:rPr lang="de-DE" dirty="0" err="1"/>
              <a:t>text</a:t>
            </a:r>
            <a:endParaRPr lang="de-DE" dirty="0"/>
          </a:p>
          <a:p>
            <a:pPr lvl="3"/>
            <a:r>
              <a:rPr lang="de-DE" dirty="0"/>
              <a:t>Level 3: Bullet </a:t>
            </a:r>
            <a:r>
              <a:rPr lang="de-DE" dirty="0" err="1"/>
              <a:t>points</a:t>
            </a:r>
            <a:endParaRPr lang="de-DE" dirty="0"/>
          </a:p>
          <a:p>
            <a:pPr lvl="2"/>
            <a:r>
              <a:rPr lang="de-DE" dirty="0"/>
              <a:t>Level 4: </a:t>
            </a:r>
            <a:r>
              <a:rPr lang="de-DE" dirty="0" err="1"/>
              <a:t>Highlighted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</a:t>
            </a:r>
          </a:p>
          <a:p>
            <a:pPr lvl="4"/>
            <a:r>
              <a:rPr lang="de-DE" dirty="0"/>
              <a:t>Level 5: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indent</a:t>
            </a:r>
            <a:endParaRPr lang="de-DE" dirty="0"/>
          </a:p>
          <a:p>
            <a:pPr lvl="5"/>
            <a:r>
              <a:rPr lang="de-DE" dirty="0"/>
              <a:t>Level 6: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indent</a:t>
            </a:r>
            <a:endParaRPr lang="de-DE" dirty="0"/>
          </a:p>
          <a:p>
            <a:pPr lvl="6"/>
            <a:r>
              <a:rPr lang="de-DE" dirty="0"/>
              <a:t>Level 7: Additional </a:t>
            </a:r>
            <a:r>
              <a:rPr lang="de-DE" dirty="0" err="1"/>
              <a:t>information</a:t>
            </a:r>
            <a:endParaRPr lang="de-DE" dirty="0"/>
          </a:p>
          <a:p>
            <a:pPr lvl="7"/>
            <a:r>
              <a:rPr lang="de-DE" dirty="0"/>
              <a:t>Level 8: Caption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	 SHORT </a:t>
            </a:r>
            <a:r>
              <a:rPr lang="de-DE" dirty="0" err="1"/>
              <a:t>titlE</a:t>
            </a:r>
            <a:r>
              <a:rPr lang="de-DE" dirty="0"/>
              <a:t> | DD/MM/YYYY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73" y="159154"/>
            <a:ext cx="1218350" cy="5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1" r:id="rId2"/>
    <p:sldLayoutId id="2147483697" r:id="rId3"/>
    <p:sldLayoutId id="2147483702" r:id="rId4"/>
    <p:sldLayoutId id="2147483662" r:id="rId5"/>
    <p:sldLayoutId id="2147483703" r:id="rId6"/>
    <p:sldLayoutId id="2147483705" r:id="rId7"/>
    <p:sldLayoutId id="2147483704" r:id="rId8"/>
    <p:sldLayoutId id="2147483721" r:id="rId9"/>
    <p:sldLayoutId id="2147483708" r:id="rId10"/>
    <p:sldLayoutId id="2147483664" r:id="rId11"/>
    <p:sldLayoutId id="2147483668" r:id="rId12"/>
    <p:sldLayoutId id="2147483698" r:id="rId13"/>
    <p:sldLayoutId id="2147483673" r:id="rId14"/>
    <p:sldLayoutId id="2147483663" r:id="rId15"/>
  </p:sldLayoutIdLst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200" baseline="0">
          <a:solidFill>
            <a:srgbClr val="006C66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Bangers"/>
              <a:buNone/>
              <a:defRPr sz="2800">
                <a:solidFill>
                  <a:srgbClr val="98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9021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tiff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image" Target="../media/image38.tiff"/><Relationship Id="rId7" Type="http://schemas.openxmlformats.org/officeDocument/2006/relationships/image" Target="../media/image35.tif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4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63833-0145-8247-9AF6-1ECE2D266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5510" y="2517168"/>
            <a:ext cx="9046489" cy="1226831"/>
          </a:xfrm>
        </p:spPr>
        <p:txBody>
          <a:bodyPr/>
          <a:lstStyle/>
          <a:p>
            <a:r>
              <a:rPr lang="en-US" sz="2400" dirty="0"/>
              <a:t>Projects’ workflow for reproducibility and replicability using R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PART 2 – Computational reproducibility</a:t>
            </a:r>
            <a:endParaRPr lang="de-DE" b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5A2311-CEFE-5E45-86DE-BC684D885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5510" y="3962400"/>
            <a:ext cx="7092659" cy="1352838"/>
          </a:xfrm>
        </p:spPr>
        <p:txBody>
          <a:bodyPr/>
          <a:lstStyle/>
          <a:p>
            <a:r>
              <a:rPr lang="en-US" sz="1600" dirty="0"/>
              <a:t>Second Rostock Open Science Workshop, MPIDR, Rostock</a:t>
            </a:r>
            <a:br>
              <a:rPr lang="en-US" sz="1600" dirty="0"/>
            </a:br>
            <a:r>
              <a:rPr lang="en-US" sz="1600" dirty="0"/>
              <a:t>17-18 March 2025</a:t>
            </a:r>
            <a:endParaRPr lang="de-DE" sz="1600" dirty="0"/>
          </a:p>
          <a:p>
            <a:r>
              <a:rPr lang="de-DE" i="1" dirty="0"/>
              <a:t>Egor Kotov &amp; Jonas Schöley</a:t>
            </a:r>
          </a:p>
        </p:txBody>
      </p:sp>
    </p:spTree>
    <p:extLst>
      <p:ext uri="{BB962C8B-B14F-4D97-AF65-F5344CB8AC3E}">
        <p14:creationId xmlns:p14="http://schemas.microsoft.com/office/powerpoint/2010/main" val="102257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97055-3597-2F85-AA94-73667B64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845C345-A048-506F-7089-3E6A646B3730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E3F9A7B1-6157-4736-EFF6-6898C3634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2DAAA-9D2D-6B71-A4A5-45116A5D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9E43D5-F38C-18C7-A5A1-4D95CA83C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3604" y="4003879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D3C928-8261-4716-3F86-A52F8AA0359B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FDBAFE-C35E-6842-EC41-8633628CBD38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6BB7A8E-F4C5-D060-D7BD-62F7DC4B8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997DBFC-2B36-7153-F216-A463048C9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A98C09-C9C7-7095-EE88-84080836A5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CAE70-1D16-14EF-52E1-E162804E61CE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939DF3-2CF7-371F-D149-BF45BE47BF6C}"/>
              </a:ext>
            </a:extLst>
          </p:cNvPr>
          <p:cNvSpPr txBox="1"/>
          <p:nvPr/>
        </p:nvSpPr>
        <p:spPr>
          <a:xfrm>
            <a:off x="3109136" y="4407844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7BB01-9274-A4C8-B829-521129045BF5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B30D0-E6A1-3DC7-9297-A5723E8E338D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6867AD-F94E-A8EE-0405-E5FFC80A3EDA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277BF4-C082-F84C-D6FD-3375F2D015B9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B8E57B-94E7-2414-1DC2-08C00C967AD2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476254-F406-D810-2101-8BBB7B59B092}"/>
              </a:ext>
            </a:extLst>
          </p:cNvPr>
          <p:cNvCxnSpPr>
            <a:cxnSpLocks/>
          </p:cNvCxnSpPr>
          <p:nvPr/>
        </p:nvCxnSpPr>
        <p:spPr>
          <a:xfrm>
            <a:off x="1677934" y="3656996"/>
            <a:ext cx="369994" cy="50738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A68333-8912-4A2F-4654-274680B6DD8D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FE15EC-9F0E-A0C2-47B5-89D5C4D6C280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3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D281-611D-7000-791A-300D2AF64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E722F56-4043-F20B-366B-F9409EA9D8E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B8C68D76-68A4-2D7C-FE30-F2C71BEBB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DFE76-CADA-6E49-E35C-4392AAF79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AA86DDE-480B-3A72-6255-3BC189432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3604" y="4003879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B7BAD-4283-226C-8D00-C546382D1E83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4F6BAE-E9A2-A72D-F630-1411DDB2AE3E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CA5E1AB-EA4D-C817-2F6F-BC684781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8D65921-EF0F-42DD-616B-4512FB4FC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65CB5CA-9376-F266-A533-E6D67499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40097-D83C-63E8-7A32-D7BC1C11741E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60C808-1C24-E203-9D1A-89DB1FABEEBD}"/>
              </a:ext>
            </a:extLst>
          </p:cNvPr>
          <p:cNvSpPr txBox="1"/>
          <p:nvPr/>
        </p:nvSpPr>
        <p:spPr>
          <a:xfrm>
            <a:off x="3109136" y="4407844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D441B2-2E07-451E-D6BD-B1BB825296C6}"/>
              </a:ext>
            </a:extLst>
          </p:cNvPr>
          <p:cNvSpPr txBox="1"/>
          <p:nvPr/>
        </p:nvSpPr>
        <p:spPr>
          <a:xfrm>
            <a:off x="4675419" y="5149069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/users/u1/projects/02/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8844F-52A8-D59D-A73D-9E7B58CAAFF5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FC810-4259-CA2A-47FB-08CB9299C785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38A50-A236-A073-08B2-D0B28E2C4C8C}"/>
              </a:ext>
            </a:extLst>
          </p:cNvPr>
          <p:cNvSpPr txBox="1"/>
          <p:nvPr/>
        </p:nvSpPr>
        <p:spPr>
          <a:xfrm>
            <a:off x="4675419" y="5848654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/users/u1/projects/03/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3C4BF4-C92E-ED0F-ABED-BCA941008CE8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5ABA11-E9C6-1890-871C-00BCA4A40AF1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02EBE4-1823-11D2-E3E8-254A5A2F7F0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5A6F6C-7CB9-6CF8-C430-DA476F362368}"/>
              </a:ext>
            </a:extLst>
          </p:cNvPr>
          <p:cNvCxnSpPr>
            <a:cxnSpLocks/>
          </p:cNvCxnSpPr>
          <p:nvPr/>
        </p:nvCxnSpPr>
        <p:spPr>
          <a:xfrm>
            <a:off x="1677934" y="3656996"/>
            <a:ext cx="369994" cy="50738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F059683-7912-2F81-BFB7-4FD5BC777E69}"/>
              </a:ext>
            </a:extLst>
          </p:cNvPr>
          <p:cNvCxnSpPr>
            <a:cxnSpLocks/>
          </p:cNvCxnSpPr>
          <p:nvPr/>
        </p:nvCxnSpPr>
        <p:spPr>
          <a:xfrm>
            <a:off x="3361577" y="4996343"/>
            <a:ext cx="617006" cy="3989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E7339B-3FEF-3BF8-2FFF-AB754914C548}"/>
              </a:ext>
            </a:extLst>
          </p:cNvPr>
          <p:cNvCxnSpPr>
            <a:cxnSpLocks/>
          </p:cNvCxnSpPr>
          <p:nvPr/>
        </p:nvCxnSpPr>
        <p:spPr>
          <a:xfrm>
            <a:off x="3150516" y="5123449"/>
            <a:ext cx="828067" cy="97006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EE209EA5-0479-DD24-B790-C14A7F4F4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868" y="5040657"/>
            <a:ext cx="617006" cy="6170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AAE4407-8D32-3913-0100-3F0A3F0D6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259" y="5724091"/>
            <a:ext cx="617006" cy="61700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65DAD7-E725-3BD6-AB7E-A11C029ABFBD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4B9BC5-D74B-EB49-B1D2-C825407CC492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8F2C142-DBBB-DBB5-3273-7DAD7784A818}"/>
              </a:ext>
            </a:extLst>
          </p:cNvPr>
          <p:cNvCxnSpPr>
            <a:cxnSpLocks/>
          </p:cNvCxnSpPr>
          <p:nvPr/>
        </p:nvCxnSpPr>
        <p:spPr>
          <a:xfrm>
            <a:off x="9115425" y="3423152"/>
            <a:ext cx="1653246" cy="15855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1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35E75-C57F-F279-C9A0-565733E4C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FCA4D0B-DF81-96D5-FC69-F58E25AC4836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18282B0D-5D1E-39AB-18B7-3ED37DE84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D71DC-543C-0DB7-F594-2BE4D3C3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654287-E80A-96E9-0B7C-95F71687B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3604" y="4003879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94C844-D900-1F4D-B963-251A30CBA51E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BD559A-4101-55F4-7F99-99A03EF7EC74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D4E9BD-414A-C99C-B2CB-F980FC801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9D40AAF-4A12-7B2E-EC90-22AFEF577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ECA41B-62F9-2F60-555D-1187CABB3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DB6A7F-442F-64A2-74D7-9660E50CD8DB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88D7DA4-0ACA-3020-B314-4CA94FD9D47D}"/>
              </a:ext>
            </a:extLst>
          </p:cNvPr>
          <p:cNvSpPr txBox="1"/>
          <p:nvPr/>
        </p:nvSpPr>
        <p:spPr>
          <a:xfrm>
            <a:off x="3109136" y="4407844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833EF-8447-F70F-FD75-6009CF704613}"/>
              </a:ext>
            </a:extLst>
          </p:cNvPr>
          <p:cNvSpPr txBox="1"/>
          <p:nvPr/>
        </p:nvSpPr>
        <p:spPr>
          <a:xfrm>
            <a:off x="4675419" y="5149069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/users/u1/projects/02/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6846F-D47C-B9EE-27B2-A7834521614F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5C0172-E36C-93E1-B90B-01C10B78C135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A593C-F02C-366C-14AF-3A5A5E50BA4C}"/>
              </a:ext>
            </a:extLst>
          </p:cNvPr>
          <p:cNvSpPr txBox="1"/>
          <p:nvPr/>
        </p:nvSpPr>
        <p:spPr>
          <a:xfrm>
            <a:off x="4675419" y="5848654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/users/u1/projects/03/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50FF7-5EF2-FC3E-879D-108F49BE3B21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0E8CD9-2A0A-638E-B2F5-B67351B5C5F4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0D6E70-CBDF-B2A0-2CFE-CF5E461DF0E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D34918-B70F-8C39-932E-F397714AE5CC}"/>
              </a:ext>
            </a:extLst>
          </p:cNvPr>
          <p:cNvCxnSpPr>
            <a:cxnSpLocks/>
          </p:cNvCxnSpPr>
          <p:nvPr/>
        </p:nvCxnSpPr>
        <p:spPr>
          <a:xfrm>
            <a:off x="1677934" y="3656996"/>
            <a:ext cx="369994" cy="50738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3AC13F-063F-8137-911D-E784F661B750}"/>
              </a:ext>
            </a:extLst>
          </p:cNvPr>
          <p:cNvCxnSpPr>
            <a:cxnSpLocks/>
          </p:cNvCxnSpPr>
          <p:nvPr/>
        </p:nvCxnSpPr>
        <p:spPr>
          <a:xfrm>
            <a:off x="3361577" y="4996343"/>
            <a:ext cx="617006" cy="3989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C177E5-97FD-D0FB-1149-6AA86AFA15B8}"/>
              </a:ext>
            </a:extLst>
          </p:cNvPr>
          <p:cNvCxnSpPr>
            <a:cxnSpLocks/>
          </p:cNvCxnSpPr>
          <p:nvPr/>
        </p:nvCxnSpPr>
        <p:spPr>
          <a:xfrm>
            <a:off x="3150516" y="5123449"/>
            <a:ext cx="828067" cy="97006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C75B5904-17A7-940E-7774-D5C7B66BA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868" y="5040657"/>
            <a:ext cx="617006" cy="6170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DB74F2-479C-0125-34D4-648D9F9DB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259" y="5724091"/>
            <a:ext cx="617006" cy="61700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F2F8D0-D059-1ADC-5845-CCA63B3443DB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109828-EFBA-93AF-CBA4-B51C56538A62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CCFA62-12A1-DB9D-9B4A-D2060AE71E96}"/>
              </a:ext>
            </a:extLst>
          </p:cNvPr>
          <p:cNvCxnSpPr>
            <a:cxnSpLocks/>
          </p:cNvCxnSpPr>
          <p:nvPr/>
        </p:nvCxnSpPr>
        <p:spPr>
          <a:xfrm>
            <a:off x="9115425" y="3423152"/>
            <a:ext cx="1653246" cy="15855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55BF577-55A4-6DDF-CE68-AC5FC3D9005B}"/>
              </a:ext>
            </a:extLst>
          </p:cNvPr>
          <p:cNvSpPr/>
          <p:nvPr/>
        </p:nvSpPr>
        <p:spPr>
          <a:xfrm>
            <a:off x="59984" y="1273529"/>
            <a:ext cx="12060546" cy="5207937"/>
          </a:xfrm>
          <a:prstGeom prst="rect">
            <a:avLst/>
          </a:prstGeom>
          <a:solidFill>
            <a:srgbClr val="FFFFFF">
              <a:alpha val="74702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8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E3F8-C347-F93D-DB1F-A2479FDE4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2F9298A-1CF6-990E-ED01-E6A9BD7BCBCE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DC005A4A-FA97-D23A-EF57-EDBF58575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B5C1D-6B09-2025-6561-C3559412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A979E56-7072-C992-0EFB-7AD671EAA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3604" y="4003879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30A958-4E20-A2D5-5EA9-CD9A5B0D78F1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E186CF-B1F7-195C-1E74-DDE5F4F64EBB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D3031A3-6835-2AE5-5A0B-1B56691E5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F396743-630E-C6F0-1FAF-34B61E04D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2063BB7-64B2-9CB0-DBDB-F9F712523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DD57D2-CE7B-4663-14EB-D331593E785F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459422-D095-16F9-9008-7AD8FD01F7CA}"/>
              </a:ext>
            </a:extLst>
          </p:cNvPr>
          <p:cNvSpPr txBox="1"/>
          <p:nvPr/>
        </p:nvSpPr>
        <p:spPr>
          <a:xfrm>
            <a:off x="3109136" y="4407844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B918D-3FF0-271F-F76B-12A168DE6A5B}"/>
              </a:ext>
            </a:extLst>
          </p:cNvPr>
          <p:cNvSpPr txBox="1"/>
          <p:nvPr/>
        </p:nvSpPr>
        <p:spPr>
          <a:xfrm>
            <a:off x="4675419" y="5149069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/users/u1/projects/02/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04F97-2483-5509-3720-E5218F01BB11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726DC-DE21-E197-7473-FD6AFFA085C8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AD3F3-35FA-4092-C664-BE1F4692F33A}"/>
              </a:ext>
            </a:extLst>
          </p:cNvPr>
          <p:cNvSpPr txBox="1"/>
          <p:nvPr/>
        </p:nvSpPr>
        <p:spPr>
          <a:xfrm>
            <a:off x="4675419" y="5848654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/users/u1/projects/03/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DFC9B-27FB-8E08-219E-427E2742DC79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739ED-3210-0580-EB03-C210B450473A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66B9E4-E446-CC83-A9EC-325B9425714E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9ED09F-5D46-2079-1A51-ED54615477E5}"/>
              </a:ext>
            </a:extLst>
          </p:cNvPr>
          <p:cNvCxnSpPr>
            <a:cxnSpLocks/>
          </p:cNvCxnSpPr>
          <p:nvPr/>
        </p:nvCxnSpPr>
        <p:spPr>
          <a:xfrm>
            <a:off x="1677934" y="3656996"/>
            <a:ext cx="369994" cy="50738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EF103-63BD-1D7F-4B16-1A58C55333A7}"/>
              </a:ext>
            </a:extLst>
          </p:cNvPr>
          <p:cNvCxnSpPr>
            <a:cxnSpLocks/>
          </p:cNvCxnSpPr>
          <p:nvPr/>
        </p:nvCxnSpPr>
        <p:spPr>
          <a:xfrm>
            <a:off x="3361577" y="4996343"/>
            <a:ext cx="617006" cy="3989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64D782-AD09-451E-1DD9-835D88B22F41}"/>
              </a:ext>
            </a:extLst>
          </p:cNvPr>
          <p:cNvCxnSpPr>
            <a:cxnSpLocks/>
          </p:cNvCxnSpPr>
          <p:nvPr/>
        </p:nvCxnSpPr>
        <p:spPr>
          <a:xfrm>
            <a:off x="3150516" y="5123449"/>
            <a:ext cx="828067" cy="97006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8481DEFB-EE3A-81B4-DAA8-F73281A5E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868" y="5040657"/>
            <a:ext cx="617006" cy="6170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0B6DD41-45B0-4BB5-6AF2-BE48FB730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259" y="5724091"/>
            <a:ext cx="617006" cy="61700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9387C6-05E9-4610-BB81-CBB8E00DB893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C50F25-FA70-AB28-FC73-2DB17187288A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087711-09D9-5C33-35BC-03936911CA4D}"/>
              </a:ext>
            </a:extLst>
          </p:cNvPr>
          <p:cNvCxnSpPr>
            <a:cxnSpLocks/>
          </p:cNvCxnSpPr>
          <p:nvPr/>
        </p:nvCxnSpPr>
        <p:spPr>
          <a:xfrm>
            <a:off x="9115425" y="3423152"/>
            <a:ext cx="1653246" cy="15855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2BC2FE0-204E-37B0-2B33-09376697CE28}"/>
              </a:ext>
            </a:extLst>
          </p:cNvPr>
          <p:cNvSpPr/>
          <p:nvPr/>
        </p:nvSpPr>
        <p:spPr>
          <a:xfrm>
            <a:off x="59984" y="1273529"/>
            <a:ext cx="12060546" cy="5207937"/>
          </a:xfrm>
          <a:prstGeom prst="rect">
            <a:avLst/>
          </a:prstGeom>
          <a:solidFill>
            <a:srgbClr val="FFFFFF">
              <a:alpha val="74702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54D90-5F08-CA23-1F02-EBC3C49D68A9}"/>
              </a:ext>
            </a:extLst>
          </p:cNvPr>
          <p:cNvSpPr txBox="1"/>
          <p:nvPr/>
        </p:nvSpPr>
        <p:spPr>
          <a:xfrm>
            <a:off x="5667882" y="2395571"/>
            <a:ext cx="3967065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1.1.4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346F8C-1203-A6AE-FA48-0F0FE3266A57}"/>
              </a:ext>
            </a:extLst>
          </p:cNvPr>
          <p:cNvSpPr txBox="1"/>
          <p:nvPr/>
        </p:nvSpPr>
        <p:spPr>
          <a:xfrm>
            <a:off x="8833176" y="1063667"/>
            <a:ext cx="3285825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1.1.4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63F9F7-4B2E-BE79-CE8E-12FB4379561B}"/>
              </a:ext>
            </a:extLst>
          </p:cNvPr>
          <p:cNvCxnSpPr>
            <a:cxnSpLocks/>
          </p:cNvCxnSpPr>
          <p:nvPr/>
        </p:nvCxnSpPr>
        <p:spPr>
          <a:xfrm flipV="1">
            <a:off x="8782330" y="1347078"/>
            <a:ext cx="656855" cy="1323935"/>
          </a:xfrm>
          <a:prstGeom prst="straightConnector1">
            <a:avLst/>
          </a:prstGeom>
          <a:ln w="57150" cmpd="sng">
            <a:solidFill>
              <a:srgbClr val="007F7F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96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862F3-A60C-D549-3F5E-AE5B1A26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568514A-3F24-75E4-FC2D-BC3ECD65E709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7F0DB00D-F390-1E67-8EC8-63E903EFE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E687C-A515-B7B7-6F44-5D0925734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A62B426-BDED-72FD-C400-B6D5C920B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3604" y="4003879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1CA481-07AB-6F2D-392F-414EB04BF9BF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77AD2A-D2B1-96EB-E06B-EFB03A9F0499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5925F79-7F59-D796-8799-80CE63734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E7E0897-D26F-2BE7-BB95-0C9D782EB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0BB0F98-3164-54C3-29A9-029568565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14FA7C-C99D-F53D-6D06-E5E77C63F180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B7CFE47-272A-4F3A-A2CE-035113285AB0}"/>
              </a:ext>
            </a:extLst>
          </p:cNvPr>
          <p:cNvSpPr txBox="1"/>
          <p:nvPr/>
        </p:nvSpPr>
        <p:spPr>
          <a:xfrm>
            <a:off x="3109136" y="4407844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EC8BD-516C-3AD6-7379-5804326E6EFA}"/>
              </a:ext>
            </a:extLst>
          </p:cNvPr>
          <p:cNvSpPr txBox="1"/>
          <p:nvPr/>
        </p:nvSpPr>
        <p:spPr>
          <a:xfrm>
            <a:off x="4675419" y="5149069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/users/u1/projects/02/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FB7AD-70B7-9CCC-5F09-CB2628AB1007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A3483-A544-E62D-2F38-E11BAB73F562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477E2-5327-9977-8A5F-8EA35F1F5105}"/>
              </a:ext>
            </a:extLst>
          </p:cNvPr>
          <p:cNvSpPr txBox="1"/>
          <p:nvPr/>
        </p:nvSpPr>
        <p:spPr>
          <a:xfrm>
            <a:off x="4675419" y="5848654"/>
            <a:ext cx="6868874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📂 /users/u1/projects/03/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BFB5B-13C3-7EB3-1C80-8DAABC49C7BF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4082A2-72E0-AE72-6BEE-679CE5C5D011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0DBF87-D95F-2DEF-1867-7B9549A4D9D2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CE9939-69DF-BB4B-F1D6-46B0CB3EDF6C}"/>
              </a:ext>
            </a:extLst>
          </p:cNvPr>
          <p:cNvCxnSpPr>
            <a:cxnSpLocks/>
          </p:cNvCxnSpPr>
          <p:nvPr/>
        </p:nvCxnSpPr>
        <p:spPr>
          <a:xfrm>
            <a:off x="1677934" y="3656996"/>
            <a:ext cx="369994" cy="50738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B225D3C-D32C-57A1-2E6F-FB462D8E7283}"/>
              </a:ext>
            </a:extLst>
          </p:cNvPr>
          <p:cNvCxnSpPr>
            <a:cxnSpLocks/>
          </p:cNvCxnSpPr>
          <p:nvPr/>
        </p:nvCxnSpPr>
        <p:spPr>
          <a:xfrm>
            <a:off x="3361577" y="4996343"/>
            <a:ext cx="617006" cy="3989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18C5F5-AB77-AB17-6B76-B8B44DA0A418}"/>
              </a:ext>
            </a:extLst>
          </p:cNvPr>
          <p:cNvCxnSpPr>
            <a:cxnSpLocks/>
          </p:cNvCxnSpPr>
          <p:nvPr/>
        </p:nvCxnSpPr>
        <p:spPr>
          <a:xfrm>
            <a:off x="3150516" y="5123449"/>
            <a:ext cx="828067" cy="97006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74C711FA-6398-7A86-F191-5AEE1CAD8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868" y="5040657"/>
            <a:ext cx="617006" cy="6170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E931B9B-A17C-3D23-C0D9-BE2152D08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259" y="5724091"/>
            <a:ext cx="617006" cy="61700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353907-2B4C-B6DD-28A5-4BAE85F860ED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03D264-A3F7-D82F-AEC4-4DFA3EEE8386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CDA0BB-975A-47EC-2FB6-2C8C743AF127}"/>
              </a:ext>
            </a:extLst>
          </p:cNvPr>
          <p:cNvCxnSpPr>
            <a:cxnSpLocks/>
          </p:cNvCxnSpPr>
          <p:nvPr/>
        </p:nvCxnSpPr>
        <p:spPr>
          <a:xfrm>
            <a:off x="9115425" y="3423152"/>
            <a:ext cx="1653246" cy="15855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04680CD-4B30-043B-7C94-0D0119476C6F}"/>
              </a:ext>
            </a:extLst>
          </p:cNvPr>
          <p:cNvSpPr/>
          <p:nvPr/>
        </p:nvSpPr>
        <p:spPr>
          <a:xfrm>
            <a:off x="59984" y="1273529"/>
            <a:ext cx="12060546" cy="5207937"/>
          </a:xfrm>
          <a:prstGeom prst="rect">
            <a:avLst/>
          </a:prstGeom>
          <a:solidFill>
            <a:srgbClr val="FFFFFF">
              <a:alpha val="74702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6C982-6C9B-1B1A-49C3-2030D8A2BAD4}"/>
              </a:ext>
            </a:extLst>
          </p:cNvPr>
          <p:cNvSpPr txBox="1"/>
          <p:nvPr/>
        </p:nvSpPr>
        <p:spPr>
          <a:xfrm>
            <a:off x="5667882" y="2395571"/>
            <a:ext cx="3967065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1.1.4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507F0-0FCE-4C1F-9411-469ECA4071D5}"/>
              </a:ext>
            </a:extLst>
          </p:cNvPr>
          <p:cNvSpPr txBox="1"/>
          <p:nvPr/>
        </p:nvSpPr>
        <p:spPr>
          <a:xfrm>
            <a:off x="8833176" y="1063667"/>
            <a:ext cx="3285825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1.1.4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7AAB26-D76B-97B5-5811-686112638046}"/>
              </a:ext>
            </a:extLst>
          </p:cNvPr>
          <p:cNvCxnSpPr>
            <a:cxnSpLocks/>
          </p:cNvCxnSpPr>
          <p:nvPr/>
        </p:nvCxnSpPr>
        <p:spPr>
          <a:xfrm flipV="1">
            <a:off x="8782330" y="1347078"/>
            <a:ext cx="656855" cy="1323935"/>
          </a:xfrm>
          <a:prstGeom prst="straightConnector1">
            <a:avLst/>
          </a:prstGeom>
          <a:ln w="57150" cmpd="sng">
            <a:solidFill>
              <a:srgbClr val="007F7F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7134CC-32AC-80FE-1B70-AE536C20A54B}"/>
              </a:ext>
            </a:extLst>
          </p:cNvPr>
          <p:cNvSpPr txBox="1"/>
          <p:nvPr/>
        </p:nvSpPr>
        <p:spPr>
          <a:xfrm>
            <a:off x="3635412" y="4058787"/>
            <a:ext cx="5353263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0.8.3         dplyr 0.7.5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555DEF-FB67-E493-A6D1-4D7FFD396431}"/>
              </a:ext>
            </a:extLst>
          </p:cNvPr>
          <p:cNvSpPr txBox="1"/>
          <p:nvPr/>
        </p:nvSpPr>
        <p:spPr>
          <a:xfrm>
            <a:off x="8563798" y="6275417"/>
            <a:ext cx="3339071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0.8.3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D609E1-A4A9-BCD8-CA08-A8BADE8FCD41}"/>
              </a:ext>
            </a:extLst>
          </p:cNvPr>
          <p:cNvSpPr txBox="1"/>
          <p:nvPr/>
        </p:nvSpPr>
        <p:spPr>
          <a:xfrm>
            <a:off x="8792945" y="4750121"/>
            <a:ext cx="3339071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dplyr 0.7.5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087B999-55E4-6254-1F9F-BB3BCA8021B1}"/>
              </a:ext>
            </a:extLst>
          </p:cNvPr>
          <p:cNvCxnSpPr>
            <a:cxnSpLocks/>
          </p:cNvCxnSpPr>
          <p:nvPr/>
        </p:nvCxnSpPr>
        <p:spPr>
          <a:xfrm>
            <a:off x="8708436" y="4418282"/>
            <a:ext cx="913522" cy="340090"/>
          </a:xfrm>
          <a:prstGeom prst="straightConnector1">
            <a:avLst/>
          </a:prstGeom>
          <a:ln w="57150" cmpd="sng">
            <a:solidFill>
              <a:srgbClr val="007F7F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116DED8-EADB-4C35-3284-BD4C1525A074}"/>
              </a:ext>
            </a:extLst>
          </p:cNvPr>
          <p:cNvCxnSpPr>
            <a:cxnSpLocks/>
          </p:cNvCxnSpPr>
          <p:nvPr/>
        </p:nvCxnSpPr>
        <p:spPr>
          <a:xfrm>
            <a:off x="5725879" y="4524382"/>
            <a:ext cx="3411162" cy="1957084"/>
          </a:xfrm>
          <a:prstGeom prst="straightConnector1">
            <a:avLst/>
          </a:prstGeom>
          <a:ln w="57150" cmpd="sng">
            <a:solidFill>
              <a:srgbClr val="007F7F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21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8388-9504-83DD-70EA-2528432A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BB055B20-7DA4-1863-D324-D99C70C625B0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7A4C68B0-0A34-B5E9-FD80-8DCA0FE7C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3B5A5-6B84-7D63-39B3-3A52448CF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100C455-294B-AACF-D21B-06F0340C8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4C3D055-A1AE-3D0E-0168-0F87890A4C1D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E8D283-E740-F030-B740-E025FC203492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701CC39-945A-B3FF-796D-1215B094E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55582CC-350E-1D73-5B60-9555F290E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F8B19EB-8B81-0BA7-9F4A-D1D22C7FDE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841DB6-E220-5327-3FA9-5E309A562FD4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189246-71CD-43E8-E61E-C09BABCD39D8}"/>
              </a:ext>
            </a:extLst>
          </p:cNvPr>
          <p:cNvSpPr txBox="1"/>
          <p:nvPr/>
        </p:nvSpPr>
        <p:spPr>
          <a:xfrm>
            <a:off x="2147773" y="4725956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AF8D7-BF26-7E51-22AE-0C7B4436E51A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327697-C0A1-DFAD-E9E6-2D398958E2C9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F023EB-D768-1F5E-D1A8-E5B923F6032B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8A855B-D3BB-235E-8D77-634F3EE6F966}"/>
              </a:ext>
            </a:extLst>
          </p:cNvPr>
          <p:cNvGrpSpPr/>
          <p:nvPr/>
        </p:nvGrpSpPr>
        <p:grpSpPr>
          <a:xfrm>
            <a:off x="3938806" y="2846711"/>
            <a:ext cx="7506425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B2D193-3594-F06A-17EB-A8D521B8B9CC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b="1" dirty="0">
                  <a:latin typeface="Aptos" panose="020B0004020202020204" pitchFamily="34" charset="0"/>
                </a:rPr>
                <a:t>📂 /users/u1/projects/02/</a:t>
              </a:r>
              <a:r>
                <a:rPr lang="en-GB" sz="3200" b="1" dirty="0" err="1">
                  <a:latin typeface="Aptos" panose="020B0004020202020204" pitchFamily="34" charset="0"/>
                </a:rPr>
                <a:t>renv</a:t>
              </a:r>
              <a:r>
                <a:rPr lang="en-GB" sz="3200" b="1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D1269596-3BD8-985B-26AB-223F6C92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C558A4-15DE-FEBB-202B-46AD39B27F13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02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9C2E0-031A-814C-4018-25F737372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2FA6C3B-EFE7-B080-190B-FF18824CA4EA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9AF32EEC-1C59-E0D9-0B32-D3A38336C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BDD99-56D8-FBF1-1164-DEBDC537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3CF854B-07D3-2BD0-5A91-4743F106D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BF56D-224C-7E31-7CFB-2263AFAE0F85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C73609-2390-B883-D470-E0826766FC01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7992A9F-065D-2449-4F4B-236ACC8BF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9D5068C-C30B-30ED-6AC2-8349A48FB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70BEBE-488B-356C-ADAF-422B992562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7FC79C-E362-1022-8FE9-EDB238DD5C18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490947-71AA-B22C-7AE4-0F1C23707073}"/>
              </a:ext>
            </a:extLst>
          </p:cNvPr>
          <p:cNvSpPr txBox="1"/>
          <p:nvPr/>
        </p:nvSpPr>
        <p:spPr>
          <a:xfrm>
            <a:off x="2147773" y="4725956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E1AD5-3D9B-4BE3-9095-CE14702C690F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4247A9-B89F-7157-ED17-C7608459B719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22FB4B9-8070-EE38-0225-6FE1DF08DE85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1AEC9E1-3899-F95A-3002-1D6002C03835}"/>
              </a:ext>
            </a:extLst>
          </p:cNvPr>
          <p:cNvGrpSpPr/>
          <p:nvPr/>
        </p:nvGrpSpPr>
        <p:grpSpPr>
          <a:xfrm>
            <a:off x="3938806" y="2846711"/>
            <a:ext cx="7506425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DBEE93-5841-09A4-8F2F-8B8F4801A426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b="1" dirty="0">
                  <a:latin typeface="Aptos" panose="020B0004020202020204" pitchFamily="34" charset="0"/>
                </a:rPr>
                <a:t>📂 /users/u1/projects/02/</a:t>
              </a:r>
              <a:r>
                <a:rPr lang="en-GB" sz="3200" b="1" dirty="0" err="1">
                  <a:latin typeface="Aptos" panose="020B0004020202020204" pitchFamily="34" charset="0"/>
                </a:rPr>
                <a:t>renv</a:t>
              </a:r>
              <a:r>
                <a:rPr lang="en-GB" sz="3200" b="1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8190B17A-5192-2BB6-895F-C6C58E0FE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6BC952-536D-5063-AD12-CC290512866B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2F62F55-07CD-821C-E1D9-0458FF4BF37E}"/>
              </a:ext>
            </a:extLst>
          </p:cNvPr>
          <p:cNvSpPr txBox="1"/>
          <p:nvPr/>
        </p:nvSpPr>
        <p:spPr>
          <a:xfrm>
            <a:off x="8286938" y="3782814"/>
            <a:ext cx="3339071" cy="24622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renv::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init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()</a:t>
            </a:r>
          </a:p>
          <a:p>
            <a:pPr algn="ctr"/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</a:t>
            </a: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takes over the package installation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2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DF08-427A-F9FD-BA45-BC49EC33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FFEBE5A-E404-0799-3AA7-E99083E8ECEB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F8C0BEA0-8C7B-69BF-F838-231A03C0A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62E42-C8E0-251D-5C62-66E6D9CD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8A197C3-1221-EB20-BBD8-38251AB21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234D6-42A5-8B2C-0B07-282A8671B273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6DF0BD-CE81-0214-89C7-00103FA1E37F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37D5E9B-6532-B7CF-4A6B-9E126E71A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1237930-1F22-1B42-655C-32082616FD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56E481-1EA4-798B-5FB2-84F841D04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64210C-5E6B-C6AC-C657-036C8AB146DD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C53ABD-CEE2-65E1-52C0-03771DC70703}"/>
              </a:ext>
            </a:extLst>
          </p:cNvPr>
          <p:cNvSpPr txBox="1"/>
          <p:nvPr/>
        </p:nvSpPr>
        <p:spPr>
          <a:xfrm>
            <a:off x="2147773" y="4725956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97E57C-E76A-C904-126D-436220C5B537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9B8BFE-251B-4276-2795-3BD122965382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D9C39F-3BCC-897A-FB3C-41DEC2B477C9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0CD43C-E17C-3593-FAC2-15B880BA0BEE}"/>
              </a:ext>
            </a:extLst>
          </p:cNvPr>
          <p:cNvGrpSpPr/>
          <p:nvPr/>
        </p:nvGrpSpPr>
        <p:grpSpPr>
          <a:xfrm>
            <a:off x="3938806" y="2846711"/>
            <a:ext cx="7506425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2F4002-5830-F986-3B66-09942C5BEBAA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b="1" dirty="0">
                  <a:latin typeface="Aptos" panose="020B0004020202020204" pitchFamily="34" charset="0"/>
                </a:rPr>
                <a:t>📂 /users/u1/projects/02/</a:t>
              </a:r>
              <a:r>
                <a:rPr lang="en-GB" sz="3200" b="1" dirty="0" err="1">
                  <a:latin typeface="Aptos" panose="020B0004020202020204" pitchFamily="34" charset="0"/>
                </a:rPr>
                <a:t>renv</a:t>
              </a:r>
              <a:r>
                <a:rPr lang="en-GB" sz="3200" b="1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4414D1B-6C7C-0F8F-FE2D-DDC4F108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99FB87-1A89-5DC6-7A3D-42E51518CE2D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F86A8CE-C8A2-CD46-7A9B-0A97DFD330EF}"/>
              </a:ext>
            </a:extLst>
          </p:cNvPr>
          <p:cNvSpPr txBox="1"/>
          <p:nvPr/>
        </p:nvSpPr>
        <p:spPr>
          <a:xfrm>
            <a:off x="8286938" y="3782814"/>
            <a:ext cx="3339071" cy="19697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install.packages()</a:t>
            </a:r>
          </a:p>
          <a:p>
            <a:pPr algn="ctr"/>
            <a:endParaRPr lang="en-US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and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work as usual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8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4CDE-F356-AB64-C57D-DDA40C05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A5B0D1F1-05B6-A958-4CCD-F39819C7E90F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F8DBC3A2-11C1-AABA-48D4-C3BE8C1A5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7ACCE-B01F-3DCE-94CC-F91AE49A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79B189-7671-E151-1249-AC6341589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AFA3AF-D2F2-EFC8-A3A1-28FE9BE0B93D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F95A330-1F56-D98F-9015-29289CBA8825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4A3A99-19CD-2D5E-11A9-04D4ED113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C6918D0-90BB-BA63-D6AF-CA1961A2D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D317665-22A7-798D-A307-2364228983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5CEC6B-5043-948D-1247-EA64CD6FE5C1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9D2EC4-BD25-1626-E668-A4FCB7565B54}"/>
              </a:ext>
            </a:extLst>
          </p:cNvPr>
          <p:cNvSpPr txBox="1"/>
          <p:nvPr/>
        </p:nvSpPr>
        <p:spPr>
          <a:xfrm>
            <a:off x="2147773" y="4725956"/>
            <a:ext cx="550162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/users/u1/home/.cache/</a:t>
            </a:r>
            <a:r>
              <a:rPr lang="en-GB" sz="3200" b="1" dirty="0" err="1">
                <a:latin typeface="Aptos" panose="020B0004020202020204" pitchFamily="34" charset="0"/>
              </a:rPr>
              <a:t>renv</a:t>
            </a:r>
            <a:r>
              <a:rPr lang="en-GB" sz="3200" b="1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3AC03-F535-9505-FE53-9AD84232D537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E55B5A-A7CF-2861-20F9-3EB3004F13CA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1E6C74-EEB7-4D29-20B8-A59E80E44BD0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E8C1E7-9F7B-1B93-678C-C361DADAB5C1}"/>
              </a:ext>
            </a:extLst>
          </p:cNvPr>
          <p:cNvGrpSpPr/>
          <p:nvPr/>
        </p:nvGrpSpPr>
        <p:grpSpPr>
          <a:xfrm>
            <a:off x="3938806" y="2846711"/>
            <a:ext cx="7506425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0529F4-228E-AA50-0EF5-6CCCD6BAC509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b="1" dirty="0">
                  <a:latin typeface="Aptos" panose="020B0004020202020204" pitchFamily="34" charset="0"/>
                </a:rPr>
                <a:t>📂 /users/u1/projects/02/</a:t>
              </a:r>
              <a:r>
                <a:rPr lang="en-GB" sz="3200" b="1" dirty="0" err="1">
                  <a:latin typeface="Aptos" panose="020B0004020202020204" pitchFamily="34" charset="0"/>
                </a:rPr>
                <a:t>renv</a:t>
              </a:r>
              <a:r>
                <a:rPr lang="en-GB" sz="3200" b="1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E9B1B30-0879-FA02-FC3E-C10C0FEB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9C43A0-0D4E-2DEB-4941-715BEA91EEE5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648E55-4025-3D6C-7D8D-804A28A03A03}"/>
              </a:ext>
            </a:extLst>
          </p:cNvPr>
          <p:cNvSpPr txBox="1"/>
          <p:nvPr/>
        </p:nvSpPr>
        <p:spPr>
          <a:xfrm>
            <a:off x="8221445" y="3542051"/>
            <a:ext cx="3339071" cy="24622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renv::snapshot()</a:t>
            </a:r>
          </a:p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👇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save all used packages and their versions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95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F560-6B82-C36E-5DA4-4F7AD9A4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131B5D3-4E8E-6696-1BB7-9ABF972DAF44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26CB1E6D-C2F7-C21D-9671-7B3EB6F4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841CB-340C-118A-190A-FFBC0BC0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DB945B7-84E0-7717-F600-0445C6CFB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0AAB99-2FB9-769C-2750-CF212F1C38ED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8C2B10-D548-8B1B-8920-5B04E8C24592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99FB892-9B2A-58C9-B49E-C06F39294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F7A0D1-7514-48CE-0C26-156BD2343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1D398FB-CF59-BC68-1ADC-EC04A2C2D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3D2A20-F59A-0DDF-5B15-E41789149A94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B5DE2E-C249-8357-8449-9CF0F7D1A5AC}"/>
              </a:ext>
            </a:extLst>
          </p:cNvPr>
          <p:cNvSpPr txBox="1"/>
          <p:nvPr/>
        </p:nvSpPr>
        <p:spPr>
          <a:xfrm>
            <a:off x="2147773" y="4725956"/>
            <a:ext cx="595482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/users/</a:t>
            </a:r>
            <a:r>
              <a:rPr lang="en-GB" sz="3200" b="1" dirty="0">
                <a:latin typeface="Aptos" panose="020B0004020202020204" pitchFamily="34" charset="0"/>
              </a:rPr>
              <a:t>USER3</a:t>
            </a:r>
            <a:r>
              <a:rPr lang="en-GB" sz="3200" dirty="0">
                <a:latin typeface="Aptos" panose="020B0004020202020204" pitchFamily="34" charset="0"/>
              </a:rPr>
              <a:t>/home/.cache/</a:t>
            </a:r>
            <a:r>
              <a:rPr lang="en-GB" sz="3200" dirty="0" err="1">
                <a:latin typeface="Aptos" panose="020B0004020202020204" pitchFamily="34" charset="0"/>
              </a:rPr>
              <a:t>renv</a:t>
            </a:r>
            <a:r>
              <a:rPr lang="en-GB" sz="3200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C723FE-E412-62BF-6175-94E193557050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82B07C-76FC-9CC6-07D7-B9637C631246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5AA0D7-F421-AC1C-536F-9FF7144C67FB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BAE06E4-2D01-4BCB-6920-151C9F16D719}"/>
              </a:ext>
            </a:extLst>
          </p:cNvPr>
          <p:cNvGrpSpPr/>
          <p:nvPr/>
        </p:nvGrpSpPr>
        <p:grpSpPr>
          <a:xfrm>
            <a:off x="3938806" y="2846711"/>
            <a:ext cx="8080531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D129A7-1F5F-F158-6AF1-8F807A602AE5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dirty="0">
                  <a:latin typeface="Aptos" panose="020B0004020202020204" pitchFamily="34" charset="0"/>
                </a:rPr>
                <a:t>📂 /users/</a:t>
              </a:r>
              <a:r>
                <a:rPr lang="en-GB" sz="3200" b="1" dirty="0">
                  <a:latin typeface="Aptos" panose="020B0004020202020204" pitchFamily="34" charset="0"/>
                </a:rPr>
                <a:t>USER3</a:t>
              </a:r>
              <a:r>
                <a:rPr lang="en-GB" sz="3200" dirty="0">
                  <a:latin typeface="Aptos" panose="020B0004020202020204" pitchFamily="34" charset="0"/>
                </a:rPr>
                <a:t>/projects/02/</a:t>
              </a:r>
              <a:r>
                <a:rPr lang="en-GB" sz="3200" dirty="0" err="1">
                  <a:latin typeface="Aptos" panose="020B0004020202020204" pitchFamily="34" charset="0"/>
                </a:rPr>
                <a:t>renv</a:t>
              </a:r>
              <a:r>
                <a:rPr lang="en-GB" sz="3200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D018A6AF-4796-4F39-4A6E-33826CF7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F156B5-D376-A923-C2E4-359EED07E8D5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5809A05-FE89-D5C6-77DA-649BF160E663}"/>
              </a:ext>
            </a:extLst>
          </p:cNvPr>
          <p:cNvSpPr txBox="1"/>
          <p:nvPr/>
        </p:nvSpPr>
        <p:spPr>
          <a:xfrm>
            <a:off x="8221445" y="3542051"/>
            <a:ext cx="3339071" cy="19697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renv::restore()</a:t>
            </a:r>
          </a:p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👇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install required package versions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16004-BEB5-9A91-201F-9B0974C85A39}"/>
              </a:ext>
            </a:extLst>
          </p:cNvPr>
          <p:cNvSpPr/>
          <p:nvPr/>
        </p:nvSpPr>
        <p:spPr>
          <a:xfrm>
            <a:off x="6177926" y="2857469"/>
            <a:ext cx="1556374" cy="617005"/>
          </a:xfrm>
          <a:prstGeom prst="rect">
            <a:avLst/>
          </a:prstGeom>
          <a:noFill/>
          <a:ln w="3810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B72635-7451-1BCC-4BE3-3DA1E9C7D353}"/>
              </a:ext>
            </a:extLst>
          </p:cNvPr>
          <p:cNvSpPr/>
          <p:nvPr/>
        </p:nvSpPr>
        <p:spPr>
          <a:xfrm>
            <a:off x="3307726" y="4685042"/>
            <a:ext cx="1442074" cy="617005"/>
          </a:xfrm>
          <a:prstGeom prst="rect">
            <a:avLst/>
          </a:prstGeom>
          <a:noFill/>
          <a:ln w="3810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526D1-0484-5FF5-EE06-5294ADCA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D212A37-21D8-4EB1-827A-3B5FA7E44A8D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Building blocks of computational reproducibility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9FBDEEC3-ECDA-FA1A-74DA-0696197C4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59CD8C-57FA-2E9A-A2FA-02F60C201E7E}"/>
              </a:ext>
            </a:extLst>
          </p:cNvPr>
          <p:cNvGrpSpPr/>
          <p:nvPr/>
        </p:nvGrpSpPr>
        <p:grpSpPr>
          <a:xfrm>
            <a:off x="206043" y="1425271"/>
            <a:ext cx="3679209" cy="3744669"/>
            <a:chOff x="316102" y="1413883"/>
            <a:chExt cx="3679209" cy="37446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5B75C8A-9439-5B80-55B2-81CE3CEA6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6806" y="2440752"/>
              <a:ext cx="2717800" cy="2717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21103-D8BF-C284-7B96-7CE0BD8E565C}"/>
                </a:ext>
              </a:extLst>
            </p:cNvPr>
            <p:cNvSpPr txBox="1"/>
            <p:nvPr/>
          </p:nvSpPr>
          <p:spPr>
            <a:xfrm>
              <a:off x="316102" y="141388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Lock R packages and specific versions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023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B8EB-018D-3512-C3BA-73E214967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B729770-F312-7853-82FD-60D30ACB2240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EBAD4068-2B6C-2ACB-F9C4-C9976D569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806B2-17C3-B55C-13D5-233DD118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ADA16A3-2970-84A5-6C2E-A7DED1423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1FB16-C3F9-7099-F4D9-5B6AB9C7D2D6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12632F-A2A3-FD35-E870-34E7C59B8209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22524D1-1D46-DDA0-4B3D-8EC98E418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3B9E0C-32DB-969B-6AEF-E8730B89F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C605F0-C738-52EB-0CEA-7800EACD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B61C7-31BA-4DC1-F41B-6737BAEDBB1C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9D270C-2708-37D9-4332-A8A0DE0DB4D6}"/>
              </a:ext>
            </a:extLst>
          </p:cNvPr>
          <p:cNvSpPr txBox="1"/>
          <p:nvPr/>
        </p:nvSpPr>
        <p:spPr>
          <a:xfrm>
            <a:off x="2147773" y="4725956"/>
            <a:ext cx="595482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/users/</a:t>
            </a:r>
            <a:r>
              <a:rPr lang="en-GB" sz="3200" b="1" dirty="0">
                <a:latin typeface="Aptos" panose="020B0004020202020204" pitchFamily="34" charset="0"/>
              </a:rPr>
              <a:t>USER3</a:t>
            </a:r>
            <a:r>
              <a:rPr lang="en-GB" sz="3200" dirty="0">
                <a:latin typeface="Aptos" panose="020B0004020202020204" pitchFamily="34" charset="0"/>
              </a:rPr>
              <a:t>/home/.cache/</a:t>
            </a:r>
            <a:r>
              <a:rPr lang="en-GB" sz="3200" dirty="0" err="1">
                <a:latin typeface="Aptos" panose="020B0004020202020204" pitchFamily="34" charset="0"/>
              </a:rPr>
              <a:t>renv</a:t>
            </a:r>
            <a:r>
              <a:rPr lang="en-GB" sz="3200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0886B-8F3E-4706-8E83-7BFDF4E9EBD8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B9C7D2-2EAC-9AED-6C67-5E3A18FD0AAA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B85DCAC-F212-9A03-4F43-79B0ADAEB379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49B7751-07BE-15A1-30E7-76FFC84A1654}"/>
              </a:ext>
            </a:extLst>
          </p:cNvPr>
          <p:cNvGrpSpPr/>
          <p:nvPr/>
        </p:nvGrpSpPr>
        <p:grpSpPr>
          <a:xfrm>
            <a:off x="3938806" y="2846711"/>
            <a:ext cx="8080531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4B4BE1-95FB-4947-32A0-0A9A2E7003CD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dirty="0">
                  <a:latin typeface="Aptos" panose="020B0004020202020204" pitchFamily="34" charset="0"/>
                </a:rPr>
                <a:t>📂 /users/</a:t>
              </a:r>
              <a:r>
                <a:rPr lang="en-GB" sz="3200" b="1" dirty="0">
                  <a:latin typeface="Aptos" panose="020B0004020202020204" pitchFamily="34" charset="0"/>
                </a:rPr>
                <a:t>USER3</a:t>
              </a:r>
              <a:r>
                <a:rPr lang="en-GB" sz="3200" dirty="0">
                  <a:latin typeface="Aptos" panose="020B0004020202020204" pitchFamily="34" charset="0"/>
                </a:rPr>
                <a:t>/projects/02/</a:t>
              </a:r>
              <a:r>
                <a:rPr lang="en-GB" sz="3200" dirty="0" err="1">
                  <a:latin typeface="Aptos" panose="020B0004020202020204" pitchFamily="34" charset="0"/>
                </a:rPr>
                <a:t>renv</a:t>
              </a:r>
              <a:r>
                <a:rPr lang="en-GB" sz="3200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4375B0B-347A-456F-6259-F721823C8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DDB8E4-6BEF-3412-1B6E-CB4DA9632267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262DD1-9790-F18A-87CF-9959F34DA9B6}"/>
              </a:ext>
            </a:extLst>
          </p:cNvPr>
          <p:cNvSpPr txBox="1"/>
          <p:nvPr/>
        </p:nvSpPr>
        <p:spPr>
          <a:xfrm>
            <a:off x="8221445" y="3542051"/>
            <a:ext cx="3339071" cy="34470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renv::restore()</a:t>
            </a:r>
          </a:p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👇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install required package versions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☝️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ptos" panose="020B0004020202020204" pitchFamily="34" charset="0"/>
              </a:rPr>
              <a:t>...which is not always possible</a:t>
            </a:r>
            <a:endParaRPr lang="en-GB" sz="2800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18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7FB22-F2CF-A3E6-664C-271B22910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AF863171-4507-073E-AD98-D7BAC9787631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0F4D1-73B5-FEB6-4FD9-BF1B23A6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9804" y="1357313"/>
            <a:ext cx="10647911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68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CE54-8E7C-5B07-730D-708A2547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06ECDA1-D1C5-B7D5-B6B3-BA4E5DCF1A4C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12CB5-C716-C71D-BBCC-8B9EA9F33DC1}"/>
              </a:ext>
            </a:extLst>
          </p:cNvPr>
          <p:cNvSpPr txBox="1"/>
          <p:nvPr/>
        </p:nvSpPr>
        <p:spPr>
          <a:xfrm>
            <a:off x="266700" y="1287505"/>
            <a:ext cx="74676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419172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25F2-BD3F-06F6-6E66-DD42B554F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E8CE41A-6193-28CB-8DAB-FF8C1F28FEDF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112A4-BA8D-4BBD-AD1A-88FA73F07215}"/>
              </a:ext>
            </a:extLst>
          </p:cNvPr>
          <p:cNvSpPr txBox="1"/>
          <p:nvPr/>
        </p:nvSpPr>
        <p:spPr>
          <a:xfrm>
            <a:off x="266700" y="1287505"/>
            <a:ext cx="74676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mtcars_data,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mtcars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mpg_mean,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mean(mtcars_data$mpg)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plot_mpg,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tar_visnetwork()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FA9D8E-8A58-15E0-3CC7-EB1BFDE06F3A}"/>
              </a:ext>
            </a:extLst>
          </p:cNvPr>
          <p:cNvGrpSpPr/>
          <p:nvPr/>
        </p:nvGrpSpPr>
        <p:grpSpPr>
          <a:xfrm>
            <a:off x="1978904" y="2941983"/>
            <a:ext cx="5755396" cy="733238"/>
            <a:chOff x="1978904" y="2941983"/>
            <a:chExt cx="5755396" cy="733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A3774C-6756-0EA1-61B5-034EE337FDBC}"/>
                </a:ext>
              </a:extLst>
            </p:cNvPr>
            <p:cNvSpPr txBox="1"/>
            <p:nvPr/>
          </p:nvSpPr>
          <p:spPr>
            <a:xfrm>
              <a:off x="1978904" y="3182778"/>
              <a:ext cx="575539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0B0004020202020204" pitchFamily="34" charset="0"/>
                </a:rPr>
                <a:t>👈 function saves result to</a:t>
              </a:r>
              <a:endParaRPr lang="en-GB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B5FEC85E-9A31-49ED-1CBE-E4B663C10DF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59967" y="2941983"/>
              <a:ext cx="3034746" cy="487016"/>
            </a:xfrm>
            <a:prstGeom prst="curvedConnector3">
              <a:avLst>
                <a:gd name="adj1" fmla="val -15066"/>
              </a:avLst>
            </a:prstGeom>
            <a:ln w="38100" cmpd="sng"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7FA872-075B-AC89-618B-E79EC3B8F61C}"/>
              </a:ext>
            </a:extLst>
          </p:cNvPr>
          <p:cNvGrpSpPr/>
          <p:nvPr/>
        </p:nvGrpSpPr>
        <p:grpSpPr>
          <a:xfrm>
            <a:off x="4214192" y="4014050"/>
            <a:ext cx="6058219" cy="679836"/>
            <a:chOff x="1676081" y="2995385"/>
            <a:chExt cx="6058219" cy="6798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638A10-9E60-0A48-12CE-7236EE0B9914}"/>
                </a:ext>
              </a:extLst>
            </p:cNvPr>
            <p:cNvSpPr txBox="1"/>
            <p:nvPr/>
          </p:nvSpPr>
          <p:spPr>
            <a:xfrm>
              <a:off x="1978904" y="3182778"/>
              <a:ext cx="575539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0B0004020202020204" pitchFamily="34" charset="0"/>
                </a:rPr>
                <a:t>👈 function saves result to</a:t>
              </a:r>
              <a:endParaRPr lang="en-GB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3039B238-1BE9-A326-E889-41097F8B627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6081" y="2995385"/>
              <a:ext cx="5718633" cy="433615"/>
            </a:xfrm>
            <a:prstGeom prst="curvedConnector3">
              <a:avLst>
                <a:gd name="adj1" fmla="val -4922"/>
              </a:avLst>
            </a:prstGeom>
            <a:ln w="38100" cmpd="sng"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3763CB-A5F7-FAA8-233A-6DD00858D27B}"/>
              </a:ext>
            </a:extLst>
          </p:cNvPr>
          <p:cNvGrpSpPr/>
          <p:nvPr/>
        </p:nvGrpSpPr>
        <p:grpSpPr>
          <a:xfrm>
            <a:off x="2495419" y="4921910"/>
            <a:ext cx="5755396" cy="1140858"/>
            <a:chOff x="1978904" y="2534363"/>
            <a:chExt cx="5755396" cy="11408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10F583-80EA-7156-3AA9-F26E28C92623}"/>
                </a:ext>
              </a:extLst>
            </p:cNvPr>
            <p:cNvSpPr txBox="1"/>
            <p:nvPr/>
          </p:nvSpPr>
          <p:spPr>
            <a:xfrm>
              <a:off x="1978904" y="3182778"/>
              <a:ext cx="575539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0B0004020202020204" pitchFamily="34" charset="0"/>
                </a:rPr>
                <a:t>☝️ function saves result to</a:t>
              </a:r>
              <a:endParaRPr lang="en-GB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2B4CD94B-F6A9-5388-0E0D-CFB2BFAD73D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91659" y="2534363"/>
              <a:ext cx="3803056" cy="894639"/>
            </a:xfrm>
            <a:prstGeom prst="curvedConnector3">
              <a:avLst>
                <a:gd name="adj1" fmla="val -6451"/>
              </a:avLst>
            </a:prstGeom>
            <a:ln w="38100" cmpd="sng"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9309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A90D8-24FF-EF1E-0E98-D8EA3977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D0431173-A41B-68BD-516C-63DA6926283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100F0-ECFE-BD59-69A3-FCF0BF3B80BA}"/>
              </a:ext>
            </a:extLst>
          </p:cNvPr>
          <p:cNvSpPr txBox="1"/>
          <p:nvPr/>
        </p:nvSpPr>
        <p:spPr>
          <a:xfrm>
            <a:off x="266700" y="1287505"/>
            <a:ext cx="75311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227451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0D784-4DF2-B00B-BDC3-AADF2FD6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3638DFA-33A8-2456-034A-2BC9C5632593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97E32-88D9-8F9C-563F-40CCF92FF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6" y="1935517"/>
            <a:ext cx="57531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D4953-538B-CB5C-2686-BE4FFE222FE1}"/>
              </a:ext>
            </a:extLst>
          </p:cNvPr>
          <p:cNvSpPr txBox="1"/>
          <p:nvPr/>
        </p:nvSpPr>
        <p:spPr>
          <a:xfrm>
            <a:off x="266700" y="1287505"/>
            <a:ext cx="80010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697521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E26FE-B49F-B07B-1E12-1B6D412E7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A1029D68-6D88-E602-3709-820DAA259659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65D35-C0DD-7A35-F95E-CD76CCDAF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6" y="1935517"/>
            <a:ext cx="57531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5A02F-1E89-73DE-BD47-876008BD606F}"/>
              </a:ext>
            </a:extLst>
          </p:cNvPr>
          <p:cNvSpPr txBox="1"/>
          <p:nvPr/>
        </p:nvSpPr>
        <p:spPr>
          <a:xfrm>
            <a:off x="266700" y="1287505"/>
            <a:ext cx="74930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mtcars_data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4A7E86-4B93-6AD7-C63E-E400DD42E567}"/>
              </a:ext>
            </a:extLst>
          </p:cNvPr>
          <p:cNvCxnSpPr>
            <a:cxnSpLocks/>
          </p:cNvCxnSpPr>
          <p:nvPr/>
        </p:nvCxnSpPr>
        <p:spPr>
          <a:xfrm>
            <a:off x="4508500" y="3149600"/>
            <a:ext cx="1409700" cy="1397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2118EA-88FC-AE8A-9D2D-CAEA27739BA6}"/>
              </a:ext>
            </a:extLst>
          </p:cNvPr>
          <p:cNvCxnSpPr>
            <a:cxnSpLocks/>
          </p:cNvCxnSpPr>
          <p:nvPr/>
        </p:nvCxnSpPr>
        <p:spPr>
          <a:xfrm>
            <a:off x="4055165" y="3975652"/>
            <a:ext cx="3514035" cy="55824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8F520-750D-274E-C082-D0049DFA9ED7}"/>
              </a:ext>
            </a:extLst>
          </p:cNvPr>
          <p:cNvCxnSpPr>
            <a:cxnSpLocks/>
          </p:cNvCxnSpPr>
          <p:nvPr/>
        </p:nvCxnSpPr>
        <p:spPr>
          <a:xfrm flipV="1">
            <a:off x="4055165" y="2809461"/>
            <a:ext cx="3514035" cy="219986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48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4987B-BA94-C11F-ABA8-6200D2C44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15ED4BAF-AEEE-D475-A97E-C1952EB0A085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A7E58-0E69-2402-9295-EF5E5101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6" y="1935517"/>
            <a:ext cx="57531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AA0C3-B63D-D376-A65F-6550F6B802E2}"/>
              </a:ext>
            </a:extLst>
          </p:cNvPr>
          <p:cNvSpPr txBox="1"/>
          <p:nvPr/>
        </p:nvSpPr>
        <p:spPr>
          <a:xfrm>
            <a:off x="266700" y="1287505"/>
            <a:ext cx="74930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mtcars_data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target(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CB9676-73EC-325F-7C2D-4CC8BAB234B5}"/>
              </a:ext>
            </a:extLst>
          </p:cNvPr>
          <p:cNvCxnSpPr>
            <a:cxnSpLocks/>
          </p:cNvCxnSpPr>
          <p:nvPr/>
        </p:nvCxnSpPr>
        <p:spPr>
          <a:xfrm>
            <a:off x="4508500" y="3149600"/>
            <a:ext cx="1409700" cy="1397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6BAD80-FC06-0E99-0CA5-3A93EBDAA333}"/>
              </a:ext>
            </a:extLst>
          </p:cNvPr>
          <p:cNvCxnSpPr>
            <a:cxnSpLocks/>
          </p:cNvCxnSpPr>
          <p:nvPr/>
        </p:nvCxnSpPr>
        <p:spPr>
          <a:xfrm>
            <a:off x="4055165" y="3975652"/>
            <a:ext cx="3514035" cy="55824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ED6B1-77A8-A958-278B-B142E8FF4571}"/>
              </a:ext>
            </a:extLst>
          </p:cNvPr>
          <p:cNvCxnSpPr>
            <a:cxnSpLocks/>
          </p:cNvCxnSpPr>
          <p:nvPr/>
        </p:nvCxnSpPr>
        <p:spPr>
          <a:xfrm flipV="1">
            <a:off x="4055165" y="2809461"/>
            <a:ext cx="3514035" cy="219986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03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2C7A8-7938-E99A-840B-A80A95C2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1BEAA792-89C7-1D64-21CD-6FC815151666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7BAF6-9D2A-283A-09F4-5F846C1CA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6" y="1935517"/>
            <a:ext cx="57531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73139D-069F-CB24-4D87-975762BA50AF}"/>
              </a:ext>
            </a:extLst>
          </p:cNvPr>
          <p:cNvSpPr txBox="1"/>
          <p:nvPr/>
        </p:nvSpPr>
        <p:spPr>
          <a:xfrm>
            <a:off x="266700" y="1287505"/>
            <a:ext cx="72898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mpg_mean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mean(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mtcars_data$mpg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)),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tar_target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tar_visnetwork</a:t>
            </a:r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en-GB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160783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5518-7963-E4F5-F406-27A56255C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81B7E-F555-48D8-D1C8-A92B5E51AD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6023"/>
          <a:stretch/>
        </p:blipFill>
        <p:spPr>
          <a:xfrm>
            <a:off x="5724526" y="2157676"/>
            <a:ext cx="5651500" cy="333816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EAD5FF9-E3E4-C0BA-5EB5-9713208F67E1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1D00A-ABDD-20CB-7373-CDA798CFC87C}"/>
              </a:ext>
            </a:extLst>
          </p:cNvPr>
          <p:cNvSpPr txBox="1"/>
          <p:nvPr/>
        </p:nvSpPr>
        <p:spPr>
          <a:xfrm>
            <a:off x="266700" y="1287505"/>
            <a:ext cx="75819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tar_target(mpg_mean,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mean(mtcars_data$mpg)),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tar_target(plot_mpg,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tar_make(); tar_visnetwork()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2AC4D-1772-2C90-8A01-739D8537D86A}"/>
              </a:ext>
            </a:extLst>
          </p:cNvPr>
          <p:cNvSpPr txBox="1"/>
          <p:nvPr/>
        </p:nvSpPr>
        <p:spPr>
          <a:xfrm>
            <a:off x="4521200" y="1476369"/>
            <a:ext cx="6310871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targets::tar_make() 👈 </a:t>
            </a: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run all steps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06527D-F20B-2D55-93AC-0A98F4BAA00C}"/>
              </a:ext>
            </a:extLst>
          </p:cNvPr>
          <p:cNvCxnSpPr>
            <a:cxnSpLocks/>
          </p:cNvCxnSpPr>
          <p:nvPr/>
        </p:nvCxnSpPr>
        <p:spPr>
          <a:xfrm flipH="1">
            <a:off x="1828800" y="1968812"/>
            <a:ext cx="3949700" cy="4075926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9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CD959-D35B-4CED-467F-F7F43D03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1FCFA78-4B42-1E42-E19D-DE0FF935A171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Building blocks of computational reproducibility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8E77609B-1597-0C94-C1C8-4A5BAF831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0E299A-2483-BF31-5B5E-170012AAA76E}"/>
              </a:ext>
            </a:extLst>
          </p:cNvPr>
          <p:cNvGrpSpPr/>
          <p:nvPr/>
        </p:nvGrpSpPr>
        <p:grpSpPr>
          <a:xfrm>
            <a:off x="206043" y="1425271"/>
            <a:ext cx="3679209" cy="3744669"/>
            <a:chOff x="316102" y="1413883"/>
            <a:chExt cx="3679209" cy="37446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A5A0221-80B8-8E46-211A-6798FF40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6806" y="2440752"/>
              <a:ext cx="2717800" cy="2717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1AD499-2E9D-8DF2-8D83-2E43ADDBC2A7}"/>
                </a:ext>
              </a:extLst>
            </p:cNvPr>
            <p:cNvSpPr txBox="1"/>
            <p:nvPr/>
          </p:nvSpPr>
          <p:spPr>
            <a:xfrm>
              <a:off x="316102" y="141388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Lock R packages and specific versions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60716F-8A48-68FA-6E96-4EE1149AA997}"/>
              </a:ext>
            </a:extLst>
          </p:cNvPr>
          <p:cNvGrpSpPr/>
          <p:nvPr/>
        </p:nvGrpSpPr>
        <p:grpSpPr>
          <a:xfrm>
            <a:off x="3913354" y="1461044"/>
            <a:ext cx="3679209" cy="3623480"/>
            <a:chOff x="4475714" y="1413303"/>
            <a:chExt cx="3679209" cy="36234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60F508-A87B-AC76-7FC0-ADBC66637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989" y="2555144"/>
              <a:ext cx="2148660" cy="248163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A927A2-092A-5C07-3A77-FE5E46C236B3}"/>
                </a:ext>
              </a:extLst>
            </p:cNvPr>
            <p:cNvSpPr txBox="1"/>
            <p:nvPr/>
          </p:nvSpPr>
          <p:spPr>
            <a:xfrm>
              <a:off x="4475714" y="141330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Reproducible analysis workflow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830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EF03B-846B-745B-6739-4CFDBED1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677A4-2A78-1F83-0DB1-3184967041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6023"/>
          <a:stretch/>
        </p:blipFill>
        <p:spPr>
          <a:xfrm>
            <a:off x="5724526" y="2157676"/>
            <a:ext cx="5651500" cy="333816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B53A044-D16C-2FD7-F5BF-EDF43534B117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analysis workflow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36D16-8171-9438-68EB-92186F1C6AE5}"/>
              </a:ext>
            </a:extLst>
          </p:cNvPr>
          <p:cNvSpPr txBox="1"/>
          <p:nvPr/>
        </p:nvSpPr>
        <p:spPr>
          <a:xfrm>
            <a:off x="266700" y="1287505"/>
            <a:ext cx="7531100" cy="54938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tar_dir({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tar_script({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library(targets)</a:t>
            </a:r>
            <a:endParaRPr lang="en-GB" sz="21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tar_target(mtcars_data,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mtcars),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tar_target(mpg_mean,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mean(mtcars_data$mpg)),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1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plot_mpg</a:t>
            </a: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ggplot2::qplot(mpg,data=mtcars_data))</a:t>
            </a:r>
          </a:p>
          <a:p>
            <a:pPr lvl="1"/>
            <a:endParaRPr lang="en-GB" sz="21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)}, ask = FALSE)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tar_make(); </a:t>
            </a:r>
            <a:r>
              <a:rPr lang="en-GB" sz="21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tar_read(plot_mpg)</a:t>
            </a:r>
          </a:p>
          <a:p>
            <a:pPr algn="l"/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73454-6447-DA9F-5707-CB534B19BF38}"/>
              </a:ext>
            </a:extLst>
          </p:cNvPr>
          <p:cNvSpPr txBox="1"/>
          <p:nvPr/>
        </p:nvSpPr>
        <p:spPr>
          <a:xfrm>
            <a:off x="4521200" y="1476369"/>
            <a:ext cx="7289800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targets::tar_read() 👈 </a:t>
            </a: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view step results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16937F-C8D5-5E46-2FE0-14CF4A0C9B17}"/>
              </a:ext>
            </a:extLst>
          </p:cNvPr>
          <p:cNvCxnSpPr>
            <a:cxnSpLocks/>
          </p:cNvCxnSpPr>
          <p:nvPr/>
        </p:nvCxnSpPr>
        <p:spPr>
          <a:xfrm flipH="1">
            <a:off x="4432300" y="2157676"/>
            <a:ext cx="1384300" cy="388706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C2D2E28-EF80-699B-D691-713B534C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76" y="5191660"/>
            <a:ext cx="2019300" cy="160344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061BE5-CE18-8D10-021D-DCBD8396DAC9}"/>
              </a:ext>
            </a:extLst>
          </p:cNvPr>
          <p:cNvCxnSpPr>
            <a:cxnSpLocks/>
          </p:cNvCxnSpPr>
          <p:nvPr/>
        </p:nvCxnSpPr>
        <p:spPr>
          <a:xfrm flipV="1">
            <a:off x="5613400" y="5919722"/>
            <a:ext cx="2266950" cy="3159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3CB48A7-042F-B855-28C6-189BCDFF57F5}"/>
              </a:ext>
            </a:extLst>
          </p:cNvPr>
          <p:cNvCxnSpPr>
            <a:cxnSpLocks/>
          </p:cNvCxnSpPr>
          <p:nvPr/>
        </p:nvCxnSpPr>
        <p:spPr>
          <a:xfrm>
            <a:off x="3922643" y="4956313"/>
            <a:ext cx="357809" cy="1088425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51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565FD-0C46-43CE-D0AD-402FE28F6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E0DB1B0-087E-401A-6B93-B864B1F7F28A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project structure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01F32-CACD-6EA1-0B3E-F597FDE8A1BC}"/>
              </a:ext>
            </a:extLst>
          </p:cNvPr>
          <p:cNvSpPr txBox="1"/>
          <p:nvPr/>
        </p:nvSpPr>
        <p:spPr>
          <a:xfrm>
            <a:off x="266700" y="1287505"/>
            <a:ext cx="6997700" cy="51706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function_1()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function_2(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output3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function_3(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input 2 =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),</a:t>
            </a:r>
          </a:p>
          <a:p>
            <a:pPr lvl="1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2785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70B1-BCD0-F9FB-9531-F9E3BD49C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5CD8694-5426-EF9B-09EC-9C3FD1447D40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project structure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25B98-BFE5-6972-D5F7-535727256D5C}"/>
              </a:ext>
            </a:extLst>
          </p:cNvPr>
          <p:cNvSpPr txBox="1"/>
          <p:nvPr/>
        </p:nvSpPr>
        <p:spPr>
          <a:xfrm>
            <a:off x="266700" y="1287505"/>
            <a:ext cx="6697663" cy="517064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function_1()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function_2(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output3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function_3(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input 2 =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),</a:t>
            </a:r>
          </a:p>
          <a:p>
            <a:pPr lvl="1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B49DA-2D45-C26B-33B2-C50CD4766E1D}"/>
              </a:ext>
            </a:extLst>
          </p:cNvPr>
          <p:cNvSpPr txBox="1"/>
          <p:nvPr/>
        </p:nvSpPr>
        <p:spPr>
          <a:xfrm>
            <a:off x="7454900" y="1432010"/>
            <a:ext cx="4279900" cy="3939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/rpoject01</a:t>
            </a:r>
          </a:p>
          <a:p>
            <a:pPr marL="342900" indent="-342900" algn="l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_targets.R</a:t>
            </a:r>
          </a:p>
          <a:p>
            <a:pPr marL="342900" indent="-342900" algn="l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R/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01_scripts.R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02_scripts.R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marL="342900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_targets/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objects/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F3E430-83A8-168F-8BE9-24DEFF9FDD7E}"/>
              </a:ext>
            </a:extLst>
          </p:cNvPr>
          <p:cNvCxnSpPr>
            <a:cxnSpLocks/>
          </p:cNvCxnSpPr>
          <p:nvPr/>
        </p:nvCxnSpPr>
        <p:spPr>
          <a:xfrm>
            <a:off x="7061200" y="2273300"/>
            <a:ext cx="393700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870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CCD89-56C6-130F-3AE0-B811D6412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5277618-A8E0-415B-5B76-92B618237B86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project structure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AE476-DBBB-00D8-669B-BAF7F0E1C867}"/>
              </a:ext>
            </a:extLst>
          </p:cNvPr>
          <p:cNvSpPr txBox="1"/>
          <p:nvPr/>
        </p:nvSpPr>
        <p:spPr>
          <a:xfrm>
            <a:off x="266700" y="1287505"/>
            <a:ext cx="6997700" cy="51706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</a:p>
          <a:p>
            <a:pPr algn="l"/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tar_target(output1,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function_1()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),</a:t>
            </a:r>
          </a:p>
          <a:p>
            <a:pPr algn="l"/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tar_target(output2,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function_2(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 = output1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),</a:t>
            </a:r>
          </a:p>
          <a:p>
            <a:pPr algn="l"/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tar_target(output3,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function_3(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input1 = output1,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input 2 = output2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),</a:t>
            </a:r>
          </a:p>
          <a:p>
            <a:pPr lvl="1"/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F0CB8-9466-1EFA-A794-1CA72B2010F8}"/>
              </a:ext>
            </a:extLst>
          </p:cNvPr>
          <p:cNvSpPr txBox="1"/>
          <p:nvPr/>
        </p:nvSpPr>
        <p:spPr>
          <a:xfrm>
            <a:off x="7454900" y="1432010"/>
            <a:ext cx="4279900" cy="3939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/rpoject01</a:t>
            </a:r>
          </a:p>
          <a:p>
            <a:pPr marL="342900" indent="-342900" algn="l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_targets.R</a:t>
            </a:r>
          </a:p>
          <a:p>
            <a:pPr marL="342900" indent="-342900" algn="l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R/</a:t>
            </a:r>
          </a:p>
          <a:p>
            <a:pPr marL="800100" lvl="1" indent="-342900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01_scripts.R</a:t>
            </a:r>
          </a:p>
          <a:p>
            <a:pPr marL="800100" lvl="1" indent="-342900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02_scripts.R</a:t>
            </a:r>
          </a:p>
          <a:p>
            <a:pPr marL="800100" lvl="1" indent="-342900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marL="342900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_targets/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objects/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E68CE1-0C0A-8931-47A9-E0D952C09AB5}"/>
              </a:ext>
            </a:extLst>
          </p:cNvPr>
          <p:cNvCxnSpPr>
            <a:cxnSpLocks/>
          </p:cNvCxnSpPr>
          <p:nvPr/>
        </p:nvCxnSpPr>
        <p:spPr>
          <a:xfrm>
            <a:off x="2933700" y="3149600"/>
            <a:ext cx="4838700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5FE8EA-B5C0-2E9B-4D43-A3911E4A5A1D}"/>
              </a:ext>
            </a:extLst>
          </p:cNvPr>
          <p:cNvCxnSpPr>
            <a:cxnSpLocks/>
          </p:cNvCxnSpPr>
          <p:nvPr/>
        </p:nvCxnSpPr>
        <p:spPr>
          <a:xfrm flipV="1">
            <a:off x="3086100" y="3302000"/>
            <a:ext cx="4838700" cy="5842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BABBC6-3143-D5AE-9657-405E41D1DE15}"/>
              </a:ext>
            </a:extLst>
          </p:cNvPr>
          <p:cNvCxnSpPr>
            <a:cxnSpLocks/>
          </p:cNvCxnSpPr>
          <p:nvPr/>
        </p:nvCxnSpPr>
        <p:spPr>
          <a:xfrm flipV="1">
            <a:off x="3086100" y="3797300"/>
            <a:ext cx="4838700" cy="12446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03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7DDB2-E2C0-B615-DE07-E0DEACB5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79DA9CF-54F5-7DC5-566C-12DA3B43833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project structure</a:t>
            </a:r>
            <a:endParaRPr lang="de-DE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4F0C9-3C34-A1F8-FF9A-E110E6E64226}"/>
              </a:ext>
            </a:extLst>
          </p:cNvPr>
          <p:cNvSpPr txBox="1"/>
          <p:nvPr/>
        </p:nvSpPr>
        <p:spPr>
          <a:xfrm>
            <a:off x="266700" y="1287505"/>
            <a:ext cx="6997700" cy="51706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library(targets)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list(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00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function_1()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function_2(input1 = output1) ),</a:t>
            </a:r>
          </a:p>
          <a:p>
            <a:pPr algn="l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tar_target(</a:t>
            </a:r>
            <a:r>
              <a:rPr lang="en-GB" sz="2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output3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function_3(input1 = output1,</a:t>
            </a:r>
          </a:p>
          <a:p>
            <a:pPr algn="l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input 2 = output2) ),</a:t>
            </a:r>
          </a:p>
          <a:p>
            <a:pPr lvl="1"/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3060E-51E4-1516-6E21-49DB913CFEF5}"/>
              </a:ext>
            </a:extLst>
          </p:cNvPr>
          <p:cNvSpPr txBox="1"/>
          <p:nvPr/>
        </p:nvSpPr>
        <p:spPr>
          <a:xfrm>
            <a:off x="7454900" y="1432010"/>
            <a:ext cx="4279900" cy="3939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/rpoject01</a:t>
            </a:r>
          </a:p>
          <a:p>
            <a:pPr marL="342900" indent="-342900" algn="l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_targets.R</a:t>
            </a:r>
          </a:p>
          <a:p>
            <a:pPr marL="342900" indent="-342900" algn="l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R/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01_scripts.R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02_scripts.R</a:t>
            </a:r>
          </a:p>
          <a:p>
            <a:pPr marL="800100" lvl="1" indent="-342900">
              <a:buFontTx/>
              <a:buChar char="-"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marL="342900" indent="-342900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_targets/</a:t>
            </a:r>
          </a:p>
          <a:p>
            <a:pPr marL="800100" lvl="1" indent="-342900">
              <a:buFontTx/>
              <a:buChar char="-"/>
            </a:pP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objects/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E7CC25-F2E6-CA38-7631-9EE3CBA2DAD4}"/>
              </a:ext>
            </a:extLst>
          </p:cNvPr>
          <p:cNvCxnSpPr>
            <a:cxnSpLocks/>
          </p:cNvCxnSpPr>
          <p:nvPr/>
        </p:nvCxnSpPr>
        <p:spPr>
          <a:xfrm>
            <a:off x="4191000" y="2540000"/>
            <a:ext cx="3581400" cy="24511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FF3850-8E0B-A20B-7123-07CBFAD89C97}"/>
              </a:ext>
            </a:extLst>
          </p:cNvPr>
          <p:cNvCxnSpPr>
            <a:cxnSpLocks/>
          </p:cNvCxnSpPr>
          <p:nvPr/>
        </p:nvCxnSpPr>
        <p:spPr>
          <a:xfrm>
            <a:off x="4191000" y="3708400"/>
            <a:ext cx="3581400" cy="141580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CEFBA2-C196-026C-ED14-893AF2A844ED}"/>
              </a:ext>
            </a:extLst>
          </p:cNvPr>
          <p:cNvCxnSpPr>
            <a:cxnSpLocks/>
          </p:cNvCxnSpPr>
          <p:nvPr/>
        </p:nvCxnSpPr>
        <p:spPr>
          <a:xfrm>
            <a:off x="4191000" y="4749800"/>
            <a:ext cx="3733800" cy="45720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448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targets: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COMPLEX Workflow EXAMPLE</a:t>
            </a:r>
            <a:endParaRPr lang="de-DE" sz="2800" b="0" dirty="0"/>
          </a:p>
        </p:txBody>
      </p:sp>
      <p:pic>
        <p:nvPicPr>
          <p:cNvPr id="4" name="big-project-workflow">
            <a:hlinkClick r:id="" action="ppaction://media"/>
            <a:extLst>
              <a:ext uri="{FF2B5EF4-FFF2-40B4-BE49-F238E27FC236}">
                <a16:creationId xmlns:a16="http://schemas.microsoft.com/office/drawing/2014/main" id="{CFFB3391-27AE-6DDE-1E92-8841FA65E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5278" t="4167" r="5771" b="5733"/>
          <a:stretch/>
        </p:blipFill>
        <p:spPr>
          <a:xfrm>
            <a:off x="947737" y="1273530"/>
            <a:ext cx="9810751" cy="55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11B6-BF9B-4BDA-F0F3-6BF155A03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D5E3C1A-05AC-8394-5EA1-F390B35473FA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containers: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environment preservation</a:t>
            </a:r>
            <a:endParaRPr lang="de-DE" sz="2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BF1A4-B46B-1B57-378E-8DB9C5B1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9805" y="1357313"/>
            <a:ext cx="10647909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0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38E664-3C36-634C-0834-AF0E20D79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3" y="6481467"/>
            <a:ext cx="10296521" cy="256289"/>
          </a:xfrm>
        </p:spPr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www.cranhaven.org</a:t>
            </a:r>
            <a:r>
              <a:rPr lang="en-GB" dirty="0"/>
              <a:t>/</a:t>
            </a:r>
            <a:r>
              <a:rPr lang="en-GB" dirty="0" err="1"/>
              <a:t>cran</a:t>
            </a:r>
            <a:r>
              <a:rPr lang="en-GB" dirty="0"/>
              <a:t>-archiving-</a:t>
            </a:r>
            <a:r>
              <a:rPr lang="en-GB" dirty="0" err="1"/>
              <a:t>stats.htm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11D98-7112-8775-B4DF-1C5ED65C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51" y="1197834"/>
            <a:ext cx="7397086" cy="528363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850FD24-DC44-2F0D-D003-A3AB8A6BB5BB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40% </a:t>
            </a:r>
            <a:r>
              <a:rPr lang="en-US" b="0" dirty="0"/>
              <a:t>of all packages ever in CRAN</a:t>
            </a:r>
            <a:br>
              <a:rPr lang="en-US" b="0" dirty="0"/>
            </a:br>
            <a:r>
              <a:rPr lang="en-US" b="0" dirty="0"/>
              <a:t>got at one point </a:t>
            </a:r>
            <a:r>
              <a:rPr lang="en-US" dirty="0"/>
              <a:t>archived</a:t>
            </a:r>
          </a:p>
          <a:p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A65B1A-2B44-3163-6C7B-E2BA371FC789}"/>
              </a:ext>
            </a:extLst>
          </p:cNvPr>
          <p:cNvSpPr/>
          <p:nvPr/>
        </p:nvSpPr>
        <p:spPr>
          <a:xfrm>
            <a:off x="5917915" y="941545"/>
            <a:ext cx="3770615" cy="485308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79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2477-5561-07AB-8BB9-159C1A53B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8FE818-5E4F-3D24-F673-E9B27696C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3" y="6481467"/>
            <a:ext cx="10296521" cy="256289"/>
          </a:xfrm>
        </p:spPr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www.cranhaven.org</a:t>
            </a:r>
            <a:r>
              <a:rPr lang="en-GB" dirty="0"/>
              <a:t>/</a:t>
            </a:r>
            <a:r>
              <a:rPr lang="en-GB" dirty="0" err="1"/>
              <a:t>cran</a:t>
            </a:r>
            <a:r>
              <a:rPr lang="en-GB" dirty="0"/>
              <a:t>-archiving-</a:t>
            </a:r>
            <a:r>
              <a:rPr lang="en-GB" dirty="0" err="1"/>
              <a:t>stats.htm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48843-B027-21FA-833D-30377612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51" y="1197834"/>
            <a:ext cx="7397086" cy="528363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5650AE4-4A45-BBBA-1E90-F075FCCB9E30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40% </a:t>
            </a:r>
            <a:r>
              <a:rPr lang="en-US" b="0" dirty="0"/>
              <a:t>of all packages ever in CRAN</a:t>
            </a:r>
            <a:br>
              <a:rPr lang="en-US" b="0" dirty="0"/>
            </a:br>
            <a:r>
              <a:rPr lang="en-US" b="0" dirty="0"/>
              <a:t>got at one point </a:t>
            </a:r>
            <a:r>
              <a:rPr lang="en-US" dirty="0"/>
              <a:t>archived</a:t>
            </a:r>
          </a:p>
          <a:p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5808C7-D013-4F0C-DEDE-1B6E7B3DB879}"/>
              </a:ext>
            </a:extLst>
          </p:cNvPr>
          <p:cNvSpPr/>
          <p:nvPr/>
        </p:nvSpPr>
        <p:spPr>
          <a:xfrm>
            <a:off x="5917915" y="941545"/>
            <a:ext cx="3770615" cy="485308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5AC95-B364-2758-130F-E638054C4472}"/>
              </a:ext>
            </a:extLst>
          </p:cNvPr>
          <p:cNvSpPr txBox="1"/>
          <p:nvPr/>
        </p:nvSpPr>
        <p:spPr>
          <a:xfrm>
            <a:off x="3576662" y="2936557"/>
            <a:ext cx="6839547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👈   Thousands on of packages are NEVER BACK ON CRAN!</a:t>
            </a:r>
            <a:endParaRPr lang="en-GB" sz="3200" b="1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03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DE9B-4245-18A4-F12F-D4BE9BFD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9D0DB1D-9C50-4FAE-2DDF-EC9328C02811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B9F9551D-776E-72E0-EE42-38C2EB9C9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6948C-5275-5559-D53C-2B11446C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3D50A09-73D7-B300-1200-C7BD9DF2B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47" y="4423832"/>
            <a:ext cx="1145190" cy="11451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B8CC87-EC6D-9AAC-716E-9E1260B5B9A7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803133-229F-D140-57F6-FCE4EB5824C2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4AE2071-C563-3FEB-D3DE-689F6CB84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12B5173-B1FE-0550-AE42-E640ABB37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901FC20-EF22-80F5-3911-EADFE48C4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31358B-8A13-4AA0-3DAF-C81FFA73152F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60A5496-3534-4FC7-1ACD-169F582C3FC1}"/>
              </a:ext>
            </a:extLst>
          </p:cNvPr>
          <p:cNvSpPr txBox="1"/>
          <p:nvPr/>
        </p:nvSpPr>
        <p:spPr>
          <a:xfrm>
            <a:off x="2147773" y="4725956"/>
            <a:ext cx="595482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/users/</a:t>
            </a:r>
            <a:r>
              <a:rPr lang="en-GB" sz="3200" b="1" dirty="0">
                <a:latin typeface="Aptos" panose="020B0004020202020204" pitchFamily="34" charset="0"/>
              </a:rPr>
              <a:t>USER3</a:t>
            </a:r>
            <a:r>
              <a:rPr lang="en-GB" sz="3200" dirty="0">
                <a:latin typeface="Aptos" panose="020B0004020202020204" pitchFamily="34" charset="0"/>
              </a:rPr>
              <a:t>/home/.cache/</a:t>
            </a:r>
            <a:r>
              <a:rPr lang="en-GB" sz="3200" dirty="0" err="1">
                <a:latin typeface="Aptos" panose="020B0004020202020204" pitchFamily="34" charset="0"/>
              </a:rPr>
              <a:t>renv</a:t>
            </a:r>
            <a:r>
              <a:rPr lang="en-GB" sz="3200" dirty="0">
                <a:latin typeface="Aptos" panose="020B000402020202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024CC-D29C-C4E4-B37B-EA903619E88D}"/>
              </a:ext>
            </a:extLst>
          </p:cNvPr>
          <p:cNvSpPr txBox="1"/>
          <p:nvPr/>
        </p:nvSpPr>
        <p:spPr>
          <a:xfrm>
            <a:off x="2817529" y="1454736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8E7BE8-1734-241B-47A9-EB5CF2FDD3F6}"/>
              </a:ext>
            </a:extLst>
          </p:cNvPr>
          <p:cNvCxnSpPr>
            <a:cxnSpLocks/>
          </p:cNvCxnSpPr>
          <p:nvPr/>
        </p:nvCxnSpPr>
        <p:spPr>
          <a:xfrm>
            <a:off x="1823604" y="3851131"/>
            <a:ext cx="0" cy="499378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287231-A521-1DA4-45B7-79887F19605F}"/>
              </a:ext>
            </a:extLst>
          </p:cNvPr>
          <p:cNvCxnSpPr>
            <a:cxnSpLocks/>
          </p:cNvCxnSpPr>
          <p:nvPr/>
        </p:nvCxnSpPr>
        <p:spPr>
          <a:xfrm flipV="1">
            <a:off x="3618665" y="3788273"/>
            <a:ext cx="628644" cy="90757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974EA6-5E7F-BAFE-50B1-5021678394E3}"/>
              </a:ext>
            </a:extLst>
          </p:cNvPr>
          <p:cNvGrpSpPr/>
          <p:nvPr/>
        </p:nvGrpSpPr>
        <p:grpSpPr>
          <a:xfrm>
            <a:off x="3938806" y="2846711"/>
            <a:ext cx="8080531" cy="617006"/>
            <a:chOff x="4037868" y="5040657"/>
            <a:chExt cx="7506425" cy="6170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D07DD7-EFEB-AC92-F3E9-4A55AE2F35D8}"/>
                </a:ext>
              </a:extLst>
            </p:cNvPr>
            <p:cNvSpPr txBox="1"/>
            <p:nvPr/>
          </p:nvSpPr>
          <p:spPr>
            <a:xfrm>
              <a:off x="4675419" y="5149069"/>
              <a:ext cx="686887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3200" dirty="0">
                  <a:latin typeface="Aptos" panose="020B0004020202020204" pitchFamily="34" charset="0"/>
                </a:rPr>
                <a:t>📂 /users/</a:t>
              </a:r>
              <a:r>
                <a:rPr lang="en-GB" sz="3200" b="1" dirty="0">
                  <a:latin typeface="Aptos" panose="020B0004020202020204" pitchFamily="34" charset="0"/>
                </a:rPr>
                <a:t>USER3</a:t>
              </a:r>
              <a:r>
                <a:rPr lang="en-GB" sz="3200" dirty="0">
                  <a:latin typeface="Aptos" panose="020B0004020202020204" pitchFamily="34" charset="0"/>
                </a:rPr>
                <a:t>/projects/02/</a:t>
              </a:r>
              <a:r>
                <a:rPr lang="en-GB" sz="3200" dirty="0" err="1">
                  <a:latin typeface="Aptos" panose="020B0004020202020204" pitchFamily="34" charset="0"/>
                </a:rPr>
                <a:t>renv</a:t>
              </a:r>
              <a:r>
                <a:rPr lang="en-GB" sz="3200" dirty="0">
                  <a:latin typeface="Aptos" panose="020B0004020202020204" pitchFamily="34" charset="0"/>
                </a:rPr>
                <a:t>/library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F43A8C9-44D2-0DE1-3F1A-3F8514E5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7868" y="5040657"/>
              <a:ext cx="617006" cy="617006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2E3149-C383-6B02-3B66-3F6F7D60473D}"/>
              </a:ext>
            </a:extLst>
          </p:cNvPr>
          <p:cNvCxnSpPr>
            <a:cxnSpLocks/>
          </p:cNvCxnSpPr>
          <p:nvPr/>
        </p:nvCxnSpPr>
        <p:spPr>
          <a:xfrm flipV="1">
            <a:off x="1961669" y="1947179"/>
            <a:ext cx="667231" cy="72430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4821E96-6B42-388A-73D6-F6FE0894E70C}"/>
              </a:ext>
            </a:extLst>
          </p:cNvPr>
          <p:cNvSpPr/>
          <p:nvPr/>
        </p:nvSpPr>
        <p:spPr>
          <a:xfrm>
            <a:off x="59984" y="1273529"/>
            <a:ext cx="12060546" cy="4295493"/>
          </a:xfrm>
          <a:prstGeom prst="rect">
            <a:avLst/>
          </a:prstGeom>
          <a:solidFill>
            <a:srgbClr val="FFFFFF">
              <a:alpha val="74702"/>
            </a:srgbClr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F9C193-5824-BE6D-25DF-B9922A02CD42}"/>
              </a:ext>
            </a:extLst>
          </p:cNvPr>
          <p:cNvSpPr txBox="1"/>
          <p:nvPr/>
        </p:nvSpPr>
        <p:spPr>
          <a:xfrm>
            <a:off x="8221445" y="3542051"/>
            <a:ext cx="3339071" cy="34470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renv::restore()</a:t>
            </a:r>
          </a:p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👇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install required package versions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☝️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ptos" panose="020B0004020202020204" pitchFamily="34" charset="0"/>
              </a:rPr>
              <a:t>...which is not always possible</a:t>
            </a:r>
            <a:endParaRPr lang="en-GB" sz="2800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1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8DD9-8ADB-1DE2-10CC-F8EA0D52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4F616BD-EFB6-100B-9F3B-278F35572154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Building blocks of computational reproducibility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F5AFDDEE-8CAE-61AC-408B-A1BC46DE5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928000-91CC-5E45-2006-32A532C2B5F3}"/>
              </a:ext>
            </a:extLst>
          </p:cNvPr>
          <p:cNvGrpSpPr/>
          <p:nvPr/>
        </p:nvGrpSpPr>
        <p:grpSpPr>
          <a:xfrm>
            <a:off x="206043" y="1425271"/>
            <a:ext cx="3679209" cy="3744669"/>
            <a:chOff x="316102" y="1413883"/>
            <a:chExt cx="3679209" cy="37446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D903783-9F59-4866-49F2-962A1AAE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6806" y="2440752"/>
              <a:ext cx="2717800" cy="2717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54450F-EC0C-B78F-82CA-CD03407280BD}"/>
                </a:ext>
              </a:extLst>
            </p:cNvPr>
            <p:cNvSpPr txBox="1"/>
            <p:nvPr/>
          </p:nvSpPr>
          <p:spPr>
            <a:xfrm>
              <a:off x="316102" y="141388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Lock R packages and specific versions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A3C3DE-592F-8536-2124-D0CB6D0CD15D}"/>
              </a:ext>
            </a:extLst>
          </p:cNvPr>
          <p:cNvGrpSpPr/>
          <p:nvPr/>
        </p:nvGrpSpPr>
        <p:grpSpPr>
          <a:xfrm>
            <a:off x="3913354" y="1461044"/>
            <a:ext cx="3679209" cy="3623480"/>
            <a:chOff x="4475714" y="1413303"/>
            <a:chExt cx="3679209" cy="36234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543DF4-FF43-A0B5-E3B3-7CD7DAEE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989" y="2555144"/>
              <a:ext cx="2148660" cy="248163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F58497-54CA-B48D-188C-4504F1B54517}"/>
                </a:ext>
              </a:extLst>
            </p:cNvPr>
            <p:cNvSpPr txBox="1"/>
            <p:nvPr/>
          </p:nvSpPr>
          <p:spPr>
            <a:xfrm>
              <a:off x="4475714" y="141330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Reproducible analysis workflow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BCEB94-ACE1-7EF6-B68A-E81C90DF5E4C}"/>
              </a:ext>
            </a:extLst>
          </p:cNvPr>
          <p:cNvGrpSpPr/>
          <p:nvPr/>
        </p:nvGrpSpPr>
        <p:grpSpPr>
          <a:xfrm>
            <a:off x="8473046" y="2671444"/>
            <a:ext cx="2630184" cy="2112194"/>
            <a:chOff x="8892176" y="1425271"/>
            <a:chExt cx="2630184" cy="2112194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7FF25F0-A70A-997F-B186-E34A302FE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92176" y="1425271"/>
              <a:ext cx="2630184" cy="598179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C44CF9B-DB30-8D1F-4A3C-472C97FA2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83512" y="2824748"/>
              <a:ext cx="2311682" cy="71271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0844F7-7688-8B65-C359-E9D895C7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03412" y="2107478"/>
              <a:ext cx="871882" cy="88666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E6F67B1-2926-274B-70D7-CA556D6B582E}"/>
              </a:ext>
            </a:extLst>
          </p:cNvPr>
          <p:cNvSpPr txBox="1"/>
          <p:nvPr/>
        </p:nvSpPr>
        <p:spPr>
          <a:xfrm>
            <a:off x="7415213" y="1412232"/>
            <a:ext cx="4776788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dirty="0">
                <a:latin typeface="Aptos" panose="020B0004020202020204" pitchFamily="34" charset="0"/>
              </a:rPr>
              <a:t>Complete computational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858684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FD524-2FA2-EB10-2467-8A51FE0D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005"/>
          <a:stretch/>
        </p:blipFill>
        <p:spPr>
          <a:xfrm>
            <a:off x="1568924" y="5407"/>
            <a:ext cx="9054151" cy="2055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FB549-C4A6-29BD-05D2-E5DC7144C405}"/>
              </a:ext>
            </a:extLst>
          </p:cNvPr>
          <p:cNvSpPr txBox="1"/>
          <p:nvPr/>
        </p:nvSpPr>
        <p:spPr>
          <a:xfrm>
            <a:off x="2290590" y="2729251"/>
            <a:ext cx="76108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005555">
                    <a:lumMod val="90000"/>
                    <a:lumOff val="10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remotes::install_version()</a:t>
            </a:r>
            <a:endParaRPr lang="en-GB" sz="28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60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FD524-2FA2-EB10-2467-8A51FE0D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12"/>
          <a:stretch/>
        </p:blipFill>
        <p:spPr>
          <a:xfrm>
            <a:off x="1568924" y="5407"/>
            <a:ext cx="9054151" cy="54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3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2024-06-18 at 10.00.05">
            <a:hlinkClick r:id="" action="ppaction://media"/>
            <a:extLst>
              <a:ext uri="{FF2B5EF4-FFF2-40B4-BE49-F238E27FC236}">
                <a16:creationId xmlns:a16="http://schemas.microsoft.com/office/drawing/2014/main" id="{B8F0999B-8097-53FC-53EC-0B2A617CC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450" y="0"/>
            <a:ext cx="905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B79C04-8597-874F-A1E2-E9B4C527B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87"/>
          <a:stretch/>
        </p:blipFill>
        <p:spPr>
          <a:xfrm>
            <a:off x="1568924" y="5445456"/>
            <a:ext cx="9054152" cy="1412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DF856-BFC4-F742-C795-A4792515A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386"/>
          <a:stretch/>
        </p:blipFill>
        <p:spPr>
          <a:xfrm>
            <a:off x="1568924" y="5408"/>
            <a:ext cx="9054151" cy="141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529BB-CE20-1F40-9C9D-20CFFDA3FD71}"/>
              </a:ext>
            </a:extLst>
          </p:cNvPr>
          <p:cNvSpPr txBox="1"/>
          <p:nvPr/>
        </p:nvSpPr>
        <p:spPr>
          <a:xfrm>
            <a:off x="2141455" y="2745870"/>
            <a:ext cx="7909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2.5 hours </a:t>
            </a:r>
            <a:r>
              <a:rPr lang="en-GB" sz="3600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later of building from source</a:t>
            </a:r>
          </a:p>
          <a:p>
            <a:pPr algn="ctr"/>
            <a:r>
              <a:rPr lang="en-GB" sz="3600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the package is </a:t>
            </a:r>
            <a:r>
              <a:rPr lang="en-GB" sz="3600" b="1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NOT installed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0863B-4C9D-B152-AF2E-4C64284A8BC3}"/>
              </a:ext>
            </a:extLst>
          </p:cNvPr>
          <p:cNvSpPr/>
          <p:nvPr/>
        </p:nvSpPr>
        <p:spPr>
          <a:xfrm>
            <a:off x="982639" y="682388"/>
            <a:ext cx="3875963" cy="4367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24FEE6-6942-B105-B31B-44D18996FF06}"/>
              </a:ext>
            </a:extLst>
          </p:cNvPr>
          <p:cNvSpPr/>
          <p:nvPr/>
        </p:nvSpPr>
        <p:spPr>
          <a:xfrm>
            <a:off x="1216925" y="6175612"/>
            <a:ext cx="3875963" cy="4367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2FCEC0-CC41-B2DD-3EF4-B4DDFFCCF323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 rot="10800000" flipH="1" flipV="1">
            <a:off x="982639" y="900752"/>
            <a:ext cx="234286" cy="5493224"/>
          </a:xfrm>
          <a:prstGeom prst="curvedConnector3">
            <a:avLst>
              <a:gd name="adj1" fmla="val -272331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52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/>
          <p:nvPr/>
        </p:nvSpPr>
        <p:spPr>
          <a:xfrm>
            <a:off x="304800" y="396240"/>
            <a:ext cx="6736080" cy="1859693"/>
          </a:xfrm>
          <a:prstGeom prst="wedgeRoundRectCallout">
            <a:avLst>
              <a:gd name="adj1" fmla="val 11159"/>
              <a:gd name="adj2" fmla="val 6775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Installing archived packages and their dependencies using </a:t>
            </a:r>
          </a:p>
          <a:p>
            <a:pPr algn="ctr" defTabSz="1219170">
              <a:buClr>
                <a:srgbClr val="000000"/>
              </a:buClr>
            </a:pPr>
            <a:r>
              <a:rPr lang="en-GB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r</a:t>
            </a:r>
            <a:r>
              <a:rPr lang="en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emotes::</a:t>
            </a:r>
            <a:r>
              <a:rPr lang="en" sz="3200" b="1" kern="0" dirty="0" err="1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install_version</a:t>
            </a:r>
            <a:r>
              <a:rPr lang="en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()</a:t>
            </a:r>
            <a:endParaRPr sz="32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E7979E5D-283E-E865-3A2C-B3954AE30454}"/>
              </a:ext>
            </a:extLst>
          </p:cNvPr>
          <p:cNvSpPr/>
          <p:nvPr/>
        </p:nvSpPr>
        <p:spPr>
          <a:xfrm>
            <a:off x="8336280" y="670560"/>
            <a:ext cx="3550920" cy="1859693"/>
          </a:xfrm>
          <a:prstGeom prst="wedgeRoundRectCallout">
            <a:avLst>
              <a:gd name="adj1" fmla="val -27828"/>
              <a:gd name="adj2" fmla="val 6145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Running</a:t>
            </a:r>
            <a:b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</a:b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R (or Python) in </a:t>
            </a: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containers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BEE125-3CE4-A245-0C56-BBEA45065D04}"/>
              </a:ext>
            </a:extLst>
          </p:cNvPr>
          <p:cNvSpPr/>
          <p:nvPr/>
        </p:nvSpPr>
        <p:spPr>
          <a:xfrm>
            <a:off x="7235687" y="0"/>
            <a:ext cx="4956313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15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>
          <a:extLst>
            <a:ext uri="{FF2B5EF4-FFF2-40B4-BE49-F238E27FC236}">
              <a16:creationId xmlns:a16="http://schemas.microsoft.com/office/drawing/2014/main" id="{04644C68-2470-8356-BAEB-3A06515D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>
            <a:extLst>
              <a:ext uri="{FF2B5EF4-FFF2-40B4-BE49-F238E27FC236}">
                <a16:creationId xmlns:a16="http://schemas.microsoft.com/office/drawing/2014/main" id="{93DC8C58-4A71-15F0-FAC5-A8BEE4908722}"/>
              </a:ext>
            </a:extLst>
          </p:cNvPr>
          <p:cNvSpPr/>
          <p:nvPr/>
        </p:nvSpPr>
        <p:spPr>
          <a:xfrm>
            <a:off x="304800" y="396240"/>
            <a:ext cx="6736080" cy="1859693"/>
          </a:xfrm>
          <a:prstGeom prst="wedgeRoundRectCallout">
            <a:avLst>
              <a:gd name="adj1" fmla="val 11159"/>
              <a:gd name="adj2" fmla="val 6775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Installing archived packages and their dependencies using </a:t>
            </a:r>
          </a:p>
          <a:p>
            <a:pPr algn="ctr" defTabSz="1219170">
              <a:buClr>
                <a:srgbClr val="000000"/>
              </a:buClr>
            </a:pPr>
            <a:r>
              <a:rPr lang="en-GB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r</a:t>
            </a:r>
            <a:r>
              <a:rPr lang="en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emotes::</a:t>
            </a:r>
            <a:r>
              <a:rPr lang="en" sz="3200" b="1" kern="0" dirty="0" err="1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install_version</a:t>
            </a:r>
            <a:r>
              <a:rPr lang="en" sz="3200" b="1" kern="0" dirty="0">
                <a:solidFill>
                  <a:srgbClr val="000000"/>
                </a:solidFill>
                <a:latin typeface="Courier New" panose="02070309020205020404" pitchFamily="49" charset="0"/>
                <a:ea typeface="Cabin"/>
                <a:cs typeface="Courier New" panose="02070309020205020404" pitchFamily="49" charset="0"/>
                <a:sym typeface="Cabin"/>
              </a:rPr>
              <a:t>()</a:t>
            </a:r>
            <a:endParaRPr sz="32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2474F8B5-4810-81E9-8B28-78335435F4DF}"/>
              </a:ext>
            </a:extLst>
          </p:cNvPr>
          <p:cNvSpPr/>
          <p:nvPr/>
        </p:nvSpPr>
        <p:spPr>
          <a:xfrm>
            <a:off x="8336280" y="670560"/>
            <a:ext cx="3550920" cy="1859693"/>
          </a:xfrm>
          <a:prstGeom prst="wedgeRoundRectCallout">
            <a:avLst>
              <a:gd name="adj1" fmla="val -27828"/>
              <a:gd name="adj2" fmla="val 6145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Running</a:t>
            </a:r>
            <a:b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</a:b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R (or Python) in </a:t>
            </a: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containers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559802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6827E-4D85-F744-A00B-EFCF9122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6" y="855139"/>
            <a:ext cx="9863023" cy="4931512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934991F-19C7-DF66-152D-3C30455BD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044737"/>
            <a:ext cx="10296521" cy="683609"/>
          </a:xfrm>
        </p:spPr>
        <p:txBody>
          <a:bodyPr/>
          <a:lstStyle/>
          <a:p>
            <a:r>
              <a:rPr lang="en-GB" dirty="0"/>
              <a:t>Image generated by Microsoft Image Creator powered by DALL-E 3 </a:t>
            </a:r>
            <a:br>
              <a:rPr lang="en-GB" dirty="0"/>
            </a:br>
            <a:r>
              <a:rPr lang="en-GB" dirty="0"/>
              <a:t>Kotov, E., and Denecke, E. (2024). Expanding the Lifespan of Software for Demographic Analysis with Containers: An Application of Spatial Sampling. The Denominator, Population Dynamics Lab. https://</a:t>
            </a:r>
            <a:r>
              <a:rPr lang="en-GB" dirty="0" err="1"/>
              <a:t>doi.org</a:t>
            </a:r>
            <a:r>
              <a:rPr lang="en-GB" dirty="0"/>
              <a:t>/10.6069/WY8K-D973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77E39A9-D8C3-C3FD-A9C6-D0C2AF6881CC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Containers for more consistent workflow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37757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302B7-71E2-0F83-3708-B5A6C4F2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9611AE76-3EA5-1B1E-5012-7AAC0CFC7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Image by DALL-E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1EDE2E7-78D5-5601-2331-CF4731658D6B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814379-44F5-B88B-FAF8-828C3728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4" y="1603367"/>
            <a:ext cx="7772400" cy="4441371"/>
          </a:xfrm>
          <a:prstGeom prst="rect">
            <a:avLst/>
          </a:prstGeom>
        </p:spPr>
      </p:pic>
      <p:sp>
        <p:nvSpPr>
          <p:cNvPr id="15" name="Google Shape;278;p46">
            <a:extLst>
              <a:ext uri="{FF2B5EF4-FFF2-40B4-BE49-F238E27FC236}">
                <a16:creationId xmlns:a16="http://schemas.microsoft.com/office/drawing/2014/main" id="{C69A49EC-DEFE-7DB3-8544-26A9E9051F73}"/>
              </a:ext>
            </a:extLst>
          </p:cNvPr>
          <p:cNvSpPr/>
          <p:nvPr/>
        </p:nvSpPr>
        <p:spPr>
          <a:xfrm>
            <a:off x="472045" y="1983682"/>
            <a:ext cx="2641025" cy="1139662"/>
          </a:xfrm>
          <a:prstGeom prst="wedgeRoundRectCallout">
            <a:avLst>
              <a:gd name="adj1" fmla="val 93574"/>
              <a:gd name="adj2" fmla="val 21917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Laptop for Project 1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16" name="Google Shape;278;p46">
            <a:extLst>
              <a:ext uri="{FF2B5EF4-FFF2-40B4-BE49-F238E27FC236}">
                <a16:creationId xmlns:a16="http://schemas.microsoft.com/office/drawing/2014/main" id="{7BBD2BDD-8168-B4BE-64E9-965A5D0DE4A3}"/>
              </a:ext>
            </a:extLst>
          </p:cNvPr>
          <p:cNvSpPr/>
          <p:nvPr/>
        </p:nvSpPr>
        <p:spPr>
          <a:xfrm>
            <a:off x="665541" y="4797582"/>
            <a:ext cx="2641025" cy="1139662"/>
          </a:xfrm>
          <a:prstGeom prst="wedgeRoundRectCallout">
            <a:avLst>
              <a:gd name="adj1" fmla="val 108746"/>
              <a:gd name="adj2" fmla="val -103393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Laptop for Project 2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17" name="Google Shape;278;p46">
            <a:extLst>
              <a:ext uri="{FF2B5EF4-FFF2-40B4-BE49-F238E27FC236}">
                <a16:creationId xmlns:a16="http://schemas.microsoft.com/office/drawing/2014/main" id="{E0D83393-7708-2B47-61D0-D583E7FE8D51}"/>
              </a:ext>
            </a:extLst>
          </p:cNvPr>
          <p:cNvSpPr/>
          <p:nvPr/>
        </p:nvSpPr>
        <p:spPr>
          <a:xfrm>
            <a:off x="8993031" y="4797582"/>
            <a:ext cx="2641025" cy="1139662"/>
          </a:xfrm>
          <a:prstGeom prst="wedgeRoundRectCallout">
            <a:avLst>
              <a:gd name="adj1" fmla="val -78373"/>
              <a:gd name="adj2" fmla="val -129537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Laptop for Project …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324911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Image by DALL-E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02DECC-FD4E-140F-40E3-71D0DA69E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4" y="1603367"/>
            <a:ext cx="7772400" cy="4441371"/>
          </a:xfrm>
          <a:prstGeom prst="rect">
            <a:avLst/>
          </a:prstGeom>
        </p:spPr>
      </p:pic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451EBC74-7994-B936-7E8E-A42A078F1310}"/>
              </a:ext>
            </a:extLst>
          </p:cNvPr>
          <p:cNvSpPr/>
          <p:nvPr/>
        </p:nvSpPr>
        <p:spPr>
          <a:xfrm>
            <a:off x="557932" y="1444469"/>
            <a:ext cx="3627343" cy="1286804"/>
          </a:xfrm>
          <a:prstGeom prst="wedgeRoundRectCallout">
            <a:avLst>
              <a:gd name="adj1" fmla="val -60090"/>
              <a:gd name="adj2" fmla="val 2985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Hey, I want to run your code!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859227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Image by DALL-E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02DECC-FD4E-140F-40E3-71D0DA69E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4" y="1603367"/>
            <a:ext cx="7772400" cy="4441371"/>
          </a:xfrm>
          <a:prstGeom prst="rect">
            <a:avLst/>
          </a:prstGeom>
        </p:spPr>
      </p:pic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451EBC74-7994-B936-7E8E-A42A078F1310}"/>
              </a:ext>
            </a:extLst>
          </p:cNvPr>
          <p:cNvSpPr/>
          <p:nvPr/>
        </p:nvSpPr>
        <p:spPr>
          <a:xfrm>
            <a:off x="557932" y="1444469"/>
            <a:ext cx="3627343" cy="1286804"/>
          </a:xfrm>
          <a:prstGeom prst="wedgeRoundRectCallout">
            <a:avLst>
              <a:gd name="adj1" fmla="val -60090"/>
              <a:gd name="adj2" fmla="val 2985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Hey, I want to run your code!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4EF944EE-F9B5-441F-BB30-9DCFCC20F006}"/>
              </a:ext>
            </a:extLst>
          </p:cNvPr>
          <p:cNvSpPr/>
          <p:nvPr/>
        </p:nvSpPr>
        <p:spPr>
          <a:xfrm>
            <a:off x="7830340" y="2783969"/>
            <a:ext cx="4029747" cy="3419667"/>
          </a:xfrm>
          <a:prstGeom prst="wedgeRoundRectCallout">
            <a:avLst>
              <a:gd name="adj1" fmla="val 39438"/>
              <a:gd name="adj2" fmla="val -80357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ourier New" panose="02070309020205020404" pitchFamily="49" charset="0"/>
                <a:sym typeface="Cabin"/>
              </a:rPr>
              <a:t>Sure, I’ll send you my laptop #45 via DHL. Just give me a week to find which one it is.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409192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C8867-EB44-DAAD-C6B3-E2C60E77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04A7111-AA68-A80D-12DA-FA948A73BB7E}"/>
              </a:ext>
            </a:extLst>
          </p:cNvPr>
          <p:cNvSpPr txBox="1">
            <a:spLocks/>
          </p:cNvSpPr>
          <p:nvPr/>
        </p:nvSpPr>
        <p:spPr>
          <a:xfrm>
            <a:off x="333589" y="376533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Building blocks of computational reproducibility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96108BA6-CB21-9287-2CDF-72F42DC45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138C1D-D461-E2EA-6F3E-18FEBE8C4FE3}"/>
              </a:ext>
            </a:extLst>
          </p:cNvPr>
          <p:cNvGrpSpPr/>
          <p:nvPr/>
        </p:nvGrpSpPr>
        <p:grpSpPr>
          <a:xfrm>
            <a:off x="206043" y="1425271"/>
            <a:ext cx="3679209" cy="3744669"/>
            <a:chOff x="316102" y="1413883"/>
            <a:chExt cx="3679209" cy="37446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4D27D93-2965-897B-6E69-A7848476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6806" y="2440752"/>
              <a:ext cx="2717800" cy="2717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F9E82A-1663-C645-6794-CA168F15F550}"/>
                </a:ext>
              </a:extLst>
            </p:cNvPr>
            <p:cNvSpPr txBox="1"/>
            <p:nvPr/>
          </p:nvSpPr>
          <p:spPr>
            <a:xfrm>
              <a:off x="316102" y="141388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Lock R packages and specific versions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1450EA-DE1A-1122-C80C-A7525001FBFE}"/>
              </a:ext>
            </a:extLst>
          </p:cNvPr>
          <p:cNvGrpSpPr/>
          <p:nvPr/>
        </p:nvGrpSpPr>
        <p:grpSpPr>
          <a:xfrm>
            <a:off x="3913354" y="1461044"/>
            <a:ext cx="3679209" cy="3623480"/>
            <a:chOff x="4475714" y="1413303"/>
            <a:chExt cx="3679209" cy="36234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57424D-7523-A739-A1CB-990BA7FF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989" y="2555144"/>
              <a:ext cx="2148660" cy="248163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DCA6E7-E1CC-A7D3-24D1-5E0B1FBF3B88}"/>
                </a:ext>
              </a:extLst>
            </p:cNvPr>
            <p:cNvSpPr txBox="1"/>
            <p:nvPr/>
          </p:nvSpPr>
          <p:spPr>
            <a:xfrm>
              <a:off x="4475714" y="1413303"/>
              <a:ext cx="3679209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Reproducible analysis workflow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472819-AE17-0FE1-B7B8-D2C41E077138}"/>
              </a:ext>
            </a:extLst>
          </p:cNvPr>
          <p:cNvGrpSpPr/>
          <p:nvPr/>
        </p:nvGrpSpPr>
        <p:grpSpPr>
          <a:xfrm>
            <a:off x="8473046" y="2671444"/>
            <a:ext cx="2630184" cy="2112194"/>
            <a:chOff x="8892176" y="1425271"/>
            <a:chExt cx="2630184" cy="2112194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6E40FB93-53BD-4465-E999-632892C6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92176" y="1425271"/>
              <a:ext cx="2630184" cy="598179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309B71B-42B8-4F62-5B91-46F3C98B1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83512" y="2824748"/>
              <a:ext cx="2311682" cy="71271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09708F2-26AE-4354-E985-4DCF01C7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03412" y="2107478"/>
              <a:ext cx="871882" cy="88666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C62574A-D5DC-3396-02A2-B32CCA3D9892}"/>
              </a:ext>
            </a:extLst>
          </p:cNvPr>
          <p:cNvSpPr txBox="1"/>
          <p:nvPr/>
        </p:nvSpPr>
        <p:spPr>
          <a:xfrm>
            <a:off x="7415213" y="1412232"/>
            <a:ext cx="4776788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dirty="0">
                <a:latin typeface="Aptos" panose="020B0004020202020204" pitchFamily="34" charset="0"/>
              </a:rPr>
              <a:t>Complete computational environment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6C288FF-CD50-1D07-78CF-B3BAFDB30220}"/>
              </a:ext>
            </a:extLst>
          </p:cNvPr>
          <p:cNvGrpSpPr/>
          <p:nvPr/>
        </p:nvGrpSpPr>
        <p:grpSpPr>
          <a:xfrm>
            <a:off x="8002256" y="4824642"/>
            <a:ext cx="4159858" cy="1815550"/>
            <a:chOff x="8002256" y="4824642"/>
            <a:chExt cx="4159858" cy="18155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917453-4071-19F3-4511-A75E6F67C500}"/>
                </a:ext>
              </a:extLst>
            </p:cNvPr>
            <p:cNvGrpSpPr/>
            <p:nvPr/>
          </p:nvGrpSpPr>
          <p:grpSpPr>
            <a:xfrm>
              <a:off x="8002256" y="5354677"/>
              <a:ext cx="996864" cy="1015502"/>
              <a:chOff x="1078516" y="2917916"/>
              <a:chExt cx="1294660" cy="131886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68BFC5C-1FAD-8581-2BA7-BC5619064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23503" y="3574966"/>
                <a:ext cx="666345" cy="66181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C7D3A49-CBFA-5A18-5A62-37C3C9076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2388" y="2917916"/>
                <a:ext cx="620788" cy="62078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21B1D64-7103-42F4-F804-9240BFF05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0350" r="20460" b="34304"/>
              <a:stretch/>
            </p:blipFill>
            <p:spPr>
              <a:xfrm>
                <a:off x="1078516" y="3071501"/>
                <a:ext cx="673872" cy="620788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C1A4FB-B85E-2EC8-5B0F-CA1C32F32FD8}"/>
                </a:ext>
              </a:extLst>
            </p:cNvPr>
            <p:cNvGrpSpPr/>
            <p:nvPr/>
          </p:nvGrpSpPr>
          <p:grpSpPr>
            <a:xfrm>
              <a:off x="9285939" y="5427597"/>
              <a:ext cx="1451311" cy="998226"/>
              <a:chOff x="5495461" y="1257548"/>
              <a:chExt cx="1451311" cy="99822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E54248-FB57-0401-5A37-8049D8FE5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95461" y="1257548"/>
                <a:ext cx="1119883" cy="39283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4A3C6D6-7F39-EA32-007B-FFE29BACF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02310" y="1742701"/>
                <a:ext cx="513073" cy="51307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F8CD6C4-AEC0-FA27-27BA-E9C7A2967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53012" y="1678832"/>
                <a:ext cx="493760" cy="572281"/>
              </a:xfrm>
              <a:prstGeom prst="rect">
                <a:avLst/>
              </a:prstGeom>
            </p:spPr>
          </p:pic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E658A80-E86E-8AB4-FA20-D222830267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47898" y="4824642"/>
              <a:ext cx="510665" cy="259882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D845560-9BB4-B6D2-E395-D970F42D5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8388" y="4824642"/>
              <a:ext cx="0" cy="530035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E34B11-A2DD-5EF3-D913-F786933F4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6216" y="4824642"/>
              <a:ext cx="462904" cy="530035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C9321B5-DE1C-B227-AE30-CCE87965CDBA}"/>
                </a:ext>
              </a:extLst>
            </p:cNvPr>
            <p:cNvGrpSpPr/>
            <p:nvPr/>
          </p:nvGrpSpPr>
          <p:grpSpPr>
            <a:xfrm>
              <a:off x="10766539" y="5216068"/>
              <a:ext cx="1395575" cy="1424124"/>
              <a:chOff x="10766539" y="5216068"/>
              <a:chExt cx="1395575" cy="142412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E598FD9-29EC-84A5-842C-52D024D67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66539" y="5216068"/>
                <a:ext cx="816679" cy="632813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2473F212-B522-6196-55F7-23AC9895F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256218" y="5734296"/>
                <a:ext cx="905896" cy="9058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9273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Image by DALL-E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FC1D8-4A57-9C99-DBD0-44D890C0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3" y="2362001"/>
            <a:ext cx="2115741" cy="1834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597F3D-9E08-0FC9-51C7-021C771DCB06}"/>
              </a:ext>
            </a:extLst>
          </p:cNvPr>
          <p:cNvSpPr txBox="1"/>
          <p:nvPr/>
        </p:nvSpPr>
        <p:spPr>
          <a:xfrm>
            <a:off x="1066793" y="4672049"/>
            <a:ext cx="10058399" cy="3054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Project_1_OS+Rstudio+R+Packages.zip</a:t>
            </a:r>
          </a:p>
        </p:txBody>
      </p:sp>
    </p:spTree>
    <p:extLst>
      <p:ext uri="{BB962C8B-B14F-4D97-AF65-F5344CB8AC3E}">
        <p14:creationId xmlns:p14="http://schemas.microsoft.com/office/powerpoint/2010/main" val="1056463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9275F0-B03A-7922-F815-B9C5B602A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62" y="3054289"/>
            <a:ext cx="1201064" cy="10414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C0DACD1-1926-40A5-ACFF-7137DB218B85}"/>
              </a:ext>
            </a:extLst>
          </p:cNvPr>
          <p:cNvGrpSpPr/>
          <p:nvPr/>
        </p:nvGrpSpPr>
        <p:grpSpPr>
          <a:xfrm>
            <a:off x="3184718" y="1264706"/>
            <a:ext cx="996864" cy="1015502"/>
            <a:chOff x="1078516" y="2917916"/>
            <a:chExt cx="1294660" cy="13188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6DC008-3514-D714-36F7-367DE6DD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3503" y="3574966"/>
              <a:ext cx="666345" cy="66181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73412A-12B8-279C-FF67-0F0DA1F8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388" y="2917916"/>
              <a:ext cx="620788" cy="6207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2A397F1-3813-2C8F-17A0-60B6824E1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50" r="20460" b="34304"/>
            <a:stretch/>
          </p:blipFill>
          <p:spPr>
            <a:xfrm>
              <a:off x="1078516" y="3071501"/>
              <a:ext cx="673872" cy="62078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B178167-978C-8E03-478B-1B916394C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461" y="1257548"/>
            <a:ext cx="1119883" cy="3928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37C3FF-97F7-C7BA-0FEF-2E7BB0780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310" y="1742701"/>
            <a:ext cx="513073" cy="5130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BD911CA-1AA5-6EF5-293D-C8B307CF4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012" y="1678832"/>
            <a:ext cx="493760" cy="572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4E97264-3A04-F812-2B61-E3FE68EEF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341" y="1334126"/>
            <a:ext cx="627809" cy="4864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24E262-4C15-449C-1226-D42025E96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322" y="1887829"/>
            <a:ext cx="1462265" cy="4335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E755A3-5382-EE61-CF09-26305793DB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5998" y="1331756"/>
            <a:ext cx="629808" cy="407276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62AF50-0900-5750-2F3D-BDFB95161E0D}"/>
              </a:ext>
            </a:extLst>
          </p:cNvPr>
          <p:cNvCxnSpPr>
            <a:cxnSpLocks/>
          </p:cNvCxnSpPr>
          <p:nvPr/>
        </p:nvCxnSpPr>
        <p:spPr>
          <a:xfrm>
            <a:off x="4181582" y="2472517"/>
            <a:ext cx="1099335" cy="549377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CDCD51D-3FDD-0B2B-F943-F7D1A1DD58F5}"/>
              </a:ext>
            </a:extLst>
          </p:cNvPr>
          <p:cNvCxnSpPr>
            <a:cxnSpLocks/>
          </p:cNvCxnSpPr>
          <p:nvPr/>
        </p:nvCxnSpPr>
        <p:spPr>
          <a:xfrm flipH="1">
            <a:off x="6946772" y="2472517"/>
            <a:ext cx="769120" cy="660243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0F8694-9367-21AC-29D8-C83A39B63645}"/>
              </a:ext>
            </a:extLst>
          </p:cNvPr>
          <p:cNvCxnSpPr>
            <a:cxnSpLocks/>
          </p:cNvCxnSpPr>
          <p:nvPr/>
        </p:nvCxnSpPr>
        <p:spPr>
          <a:xfrm>
            <a:off x="6046151" y="2422809"/>
            <a:ext cx="9251" cy="515669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092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B67354-F012-DD24-72C1-0C930384B68E}"/>
              </a:ext>
            </a:extLst>
          </p:cNvPr>
          <p:cNvGrpSpPr/>
          <p:nvPr/>
        </p:nvGrpSpPr>
        <p:grpSpPr>
          <a:xfrm>
            <a:off x="3184718" y="5117123"/>
            <a:ext cx="996864" cy="1015502"/>
            <a:chOff x="1078516" y="2917916"/>
            <a:chExt cx="1294660" cy="13188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85B14C-7F3B-A821-86E9-AF53979CE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503" y="3574966"/>
              <a:ext cx="666345" cy="6618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480CEA-64CD-D87C-7641-01240BED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388" y="2917916"/>
              <a:ext cx="620788" cy="6207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0" r="20460" b="34304"/>
            <a:stretch/>
          </p:blipFill>
          <p:spPr>
            <a:xfrm>
              <a:off x="1078516" y="3071501"/>
              <a:ext cx="673872" cy="6207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D9275F0-B03A-7922-F815-B9C5B602A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462" y="3054289"/>
            <a:ext cx="1201064" cy="1041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CBE9C-87C6-2C2F-0D13-1F1CA29B3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461" y="5109965"/>
            <a:ext cx="1119883" cy="392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028B3-8E11-0483-C52D-34993190D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310" y="5595118"/>
            <a:ext cx="513073" cy="513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F1DE4-2FD7-9A99-AC4E-913AD17B6C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012" y="5531249"/>
            <a:ext cx="493760" cy="572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85D8E-64AB-9D7A-B671-3DC83A803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341" y="5186543"/>
            <a:ext cx="627809" cy="486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1475EE-3B8C-C92C-52B4-8DCE0E243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322" y="5740246"/>
            <a:ext cx="1462265" cy="4335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CF702-DEC6-2184-9C4E-86BB4A37B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5998" y="5184173"/>
            <a:ext cx="629808" cy="40727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4D4D34-AC62-BCAD-CAE2-94B71710BF60}"/>
              </a:ext>
            </a:extLst>
          </p:cNvPr>
          <p:cNvCxnSpPr>
            <a:cxnSpLocks/>
          </p:cNvCxnSpPr>
          <p:nvPr/>
        </p:nvCxnSpPr>
        <p:spPr>
          <a:xfrm flipH="1">
            <a:off x="4181582" y="4455536"/>
            <a:ext cx="767976" cy="547685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6F36B0-F70B-F59E-7C4E-AA945092CACB}"/>
              </a:ext>
            </a:extLst>
          </p:cNvPr>
          <p:cNvCxnSpPr>
            <a:cxnSpLocks/>
          </p:cNvCxnSpPr>
          <p:nvPr/>
        </p:nvCxnSpPr>
        <p:spPr>
          <a:xfrm>
            <a:off x="7068620" y="4314112"/>
            <a:ext cx="941800" cy="795853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50E4EB-0949-ECBD-F549-9C342B5C2205}"/>
              </a:ext>
            </a:extLst>
          </p:cNvPr>
          <p:cNvCxnSpPr>
            <a:cxnSpLocks/>
          </p:cNvCxnSpPr>
          <p:nvPr/>
        </p:nvCxnSpPr>
        <p:spPr>
          <a:xfrm>
            <a:off x="6046151" y="4406509"/>
            <a:ext cx="9251" cy="515669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0DACD1-1926-40A5-ACFF-7137DB218B85}"/>
              </a:ext>
            </a:extLst>
          </p:cNvPr>
          <p:cNvGrpSpPr/>
          <p:nvPr/>
        </p:nvGrpSpPr>
        <p:grpSpPr>
          <a:xfrm>
            <a:off x="3184718" y="1264706"/>
            <a:ext cx="996864" cy="1015502"/>
            <a:chOff x="1078516" y="2917916"/>
            <a:chExt cx="1294660" cy="13188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6DC008-3514-D714-36F7-367DE6DD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503" y="3574966"/>
              <a:ext cx="666345" cy="66181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73412A-12B8-279C-FF67-0F0DA1F8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388" y="2917916"/>
              <a:ext cx="620788" cy="6207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2A397F1-3813-2C8F-17A0-60B6824E1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0" r="20460" b="34304"/>
            <a:stretch/>
          </p:blipFill>
          <p:spPr>
            <a:xfrm>
              <a:off x="1078516" y="3071501"/>
              <a:ext cx="673872" cy="62078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B178167-978C-8E03-478B-1B916394C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461" y="1257548"/>
            <a:ext cx="1119883" cy="3928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37C3FF-97F7-C7BA-0FEF-2E7BB0780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310" y="1742701"/>
            <a:ext cx="513073" cy="5130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BD911CA-1AA5-6EF5-293D-C8B307CF4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012" y="1678832"/>
            <a:ext cx="493760" cy="5722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4E97264-3A04-F812-2B61-E3FE68EEF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341" y="1334126"/>
            <a:ext cx="627809" cy="4864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24E262-4C15-449C-1226-D42025E96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322" y="1887829"/>
            <a:ext cx="1462265" cy="4335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E755A3-5382-EE61-CF09-26305793DB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5998" y="1331756"/>
            <a:ext cx="629808" cy="407276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62AF50-0900-5750-2F3D-BDFB95161E0D}"/>
              </a:ext>
            </a:extLst>
          </p:cNvPr>
          <p:cNvCxnSpPr>
            <a:cxnSpLocks/>
          </p:cNvCxnSpPr>
          <p:nvPr/>
        </p:nvCxnSpPr>
        <p:spPr>
          <a:xfrm>
            <a:off x="4181582" y="2472517"/>
            <a:ext cx="1099335" cy="549377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CDCD51D-3FDD-0B2B-F943-F7D1A1DD58F5}"/>
              </a:ext>
            </a:extLst>
          </p:cNvPr>
          <p:cNvCxnSpPr>
            <a:cxnSpLocks/>
          </p:cNvCxnSpPr>
          <p:nvPr/>
        </p:nvCxnSpPr>
        <p:spPr>
          <a:xfrm flipH="1">
            <a:off x="6946772" y="2472517"/>
            <a:ext cx="769120" cy="660243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0F8694-9367-21AC-29D8-C83A39B63645}"/>
              </a:ext>
            </a:extLst>
          </p:cNvPr>
          <p:cNvCxnSpPr>
            <a:cxnSpLocks/>
          </p:cNvCxnSpPr>
          <p:nvPr/>
        </p:nvCxnSpPr>
        <p:spPr>
          <a:xfrm>
            <a:off x="6046151" y="2422809"/>
            <a:ext cx="9251" cy="515669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76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77174-E8AE-9D7C-FCA9-88191456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6" y="2973134"/>
            <a:ext cx="816165" cy="15149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B67354-F012-DD24-72C1-0C930384B68E}"/>
              </a:ext>
            </a:extLst>
          </p:cNvPr>
          <p:cNvGrpSpPr/>
          <p:nvPr/>
        </p:nvGrpSpPr>
        <p:grpSpPr>
          <a:xfrm>
            <a:off x="3184718" y="5117123"/>
            <a:ext cx="996864" cy="1015502"/>
            <a:chOff x="1078516" y="2917916"/>
            <a:chExt cx="1294660" cy="13188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85B14C-7F3B-A821-86E9-AF53979CE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3503" y="3574966"/>
              <a:ext cx="666345" cy="6618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480CEA-64CD-D87C-7641-01240BED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388" y="2917916"/>
              <a:ext cx="620788" cy="6207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50" r="20460" b="34304"/>
            <a:stretch/>
          </p:blipFill>
          <p:spPr>
            <a:xfrm>
              <a:off x="1078516" y="3071501"/>
              <a:ext cx="673872" cy="6207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D9275F0-B03A-7922-F815-B9C5B602A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462" y="3054289"/>
            <a:ext cx="1201064" cy="1041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CBE9C-87C6-2C2F-0D13-1F1CA29B3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5461" y="5109965"/>
            <a:ext cx="1119883" cy="392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028B3-8E11-0483-C52D-34993190D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2310" y="5595118"/>
            <a:ext cx="513073" cy="513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F1DE4-2FD7-9A99-AC4E-913AD17B6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3012" y="5531249"/>
            <a:ext cx="493760" cy="572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85D8E-64AB-9D7A-B671-3DC83A803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1341" y="5186543"/>
            <a:ext cx="627809" cy="486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1475EE-3B8C-C92C-52B4-8DCE0E243C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322" y="5740246"/>
            <a:ext cx="1462265" cy="4335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CF702-DEC6-2184-9C4E-86BB4A37B4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5998" y="5184173"/>
            <a:ext cx="629808" cy="40727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4D4D34-AC62-BCAD-CAE2-94B71710BF60}"/>
              </a:ext>
            </a:extLst>
          </p:cNvPr>
          <p:cNvCxnSpPr>
            <a:cxnSpLocks/>
          </p:cNvCxnSpPr>
          <p:nvPr/>
        </p:nvCxnSpPr>
        <p:spPr>
          <a:xfrm flipH="1">
            <a:off x="4181582" y="4455536"/>
            <a:ext cx="767976" cy="547685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6F36B0-F70B-F59E-7C4E-AA945092CACB}"/>
              </a:ext>
            </a:extLst>
          </p:cNvPr>
          <p:cNvCxnSpPr>
            <a:cxnSpLocks/>
          </p:cNvCxnSpPr>
          <p:nvPr/>
        </p:nvCxnSpPr>
        <p:spPr>
          <a:xfrm>
            <a:off x="7068620" y="4314112"/>
            <a:ext cx="941800" cy="795853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50E4EB-0949-ECBD-F549-9C342B5C2205}"/>
              </a:ext>
            </a:extLst>
          </p:cNvPr>
          <p:cNvCxnSpPr>
            <a:cxnSpLocks/>
          </p:cNvCxnSpPr>
          <p:nvPr/>
        </p:nvCxnSpPr>
        <p:spPr>
          <a:xfrm>
            <a:off x="6046151" y="4406509"/>
            <a:ext cx="9251" cy="515669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0DACD1-1926-40A5-ACFF-7137DB218B85}"/>
              </a:ext>
            </a:extLst>
          </p:cNvPr>
          <p:cNvGrpSpPr/>
          <p:nvPr/>
        </p:nvGrpSpPr>
        <p:grpSpPr>
          <a:xfrm>
            <a:off x="3184718" y="1264706"/>
            <a:ext cx="996864" cy="1015502"/>
            <a:chOff x="1078516" y="2917916"/>
            <a:chExt cx="1294660" cy="13188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6DC008-3514-D714-36F7-367DE6DD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3503" y="3574966"/>
              <a:ext cx="666345" cy="66181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73412A-12B8-279C-FF67-0F0DA1F8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388" y="2917916"/>
              <a:ext cx="620788" cy="6207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2A397F1-3813-2C8F-17A0-60B6824E1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50" r="20460" b="34304"/>
            <a:stretch/>
          </p:blipFill>
          <p:spPr>
            <a:xfrm>
              <a:off x="1078516" y="3071501"/>
              <a:ext cx="673872" cy="62078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6FAA3-F5ED-4E52-ACE6-32FCB416CC8E}"/>
              </a:ext>
            </a:extLst>
          </p:cNvPr>
          <p:cNvGrpSpPr/>
          <p:nvPr/>
        </p:nvGrpSpPr>
        <p:grpSpPr>
          <a:xfrm>
            <a:off x="5495461" y="1257548"/>
            <a:ext cx="1451311" cy="998226"/>
            <a:chOff x="5495461" y="1257548"/>
            <a:chExt cx="1451311" cy="99822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178167-978C-8E03-478B-1B916394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5461" y="1257548"/>
              <a:ext cx="1119883" cy="39283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37C3FF-97F7-C7BA-0FEF-2E7BB0780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2310" y="1742701"/>
              <a:ext cx="513073" cy="51307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BD911CA-1AA5-6EF5-293D-C8B307CF4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3012" y="1678832"/>
              <a:ext cx="493760" cy="57228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A5A2D9-8C9D-24BB-7FDC-99FF934D871A}"/>
              </a:ext>
            </a:extLst>
          </p:cNvPr>
          <p:cNvGrpSpPr/>
          <p:nvPr/>
        </p:nvGrpSpPr>
        <p:grpSpPr>
          <a:xfrm>
            <a:off x="8020322" y="1331756"/>
            <a:ext cx="1462265" cy="989612"/>
            <a:chOff x="8020322" y="1331756"/>
            <a:chExt cx="1462265" cy="98961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4E97264-3A04-F812-2B61-E3FE68EE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11341" y="1334126"/>
              <a:ext cx="627809" cy="48646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F24E262-4C15-449C-1226-D42025E96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20322" y="1887829"/>
              <a:ext cx="1462265" cy="43353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1E755A3-5382-EE61-CF09-26305793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45998" y="1331756"/>
              <a:ext cx="629808" cy="407276"/>
            </a:xfrm>
            <a:prstGeom prst="rect">
              <a:avLst/>
            </a:prstGeom>
          </p:spPr>
        </p:pic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62AF50-0900-5750-2F3D-BDFB95161E0D}"/>
              </a:ext>
            </a:extLst>
          </p:cNvPr>
          <p:cNvCxnSpPr>
            <a:cxnSpLocks/>
          </p:cNvCxnSpPr>
          <p:nvPr/>
        </p:nvCxnSpPr>
        <p:spPr>
          <a:xfrm>
            <a:off x="4181582" y="2472517"/>
            <a:ext cx="1099335" cy="549377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CDCD51D-3FDD-0B2B-F943-F7D1A1DD58F5}"/>
              </a:ext>
            </a:extLst>
          </p:cNvPr>
          <p:cNvCxnSpPr>
            <a:cxnSpLocks/>
          </p:cNvCxnSpPr>
          <p:nvPr/>
        </p:nvCxnSpPr>
        <p:spPr>
          <a:xfrm flipH="1">
            <a:off x="6946772" y="2472517"/>
            <a:ext cx="769120" cy="660243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0F8694-9367-21AC-29D8-C83A39B63645}"/>
              </a:ext>
            </a:extLst>
          </p:cNvPr>
          <p:cNvCxnSpPr>
            <a:cxnSpLocks/>
          </p:cNvCxnSpPr>
          <p:nvPr/>
        </p:nvCxnSpPr>
        <p:spPr>
          <a:xfrm>
            <a:off x="6046151" y="2422809"/>
            <a:ext cx="9251" cy="515669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F6FB6AD-922C-64D2-95D1-3441B3166114}"/>
              </a:ext>
            </a:extLst>
          </p:cNvPr>
          <p:cNvSpPr txBox="1"/>
          <p:nvPr/>
        </p:nvSpPr>
        <p:spPr>
          <a:xfrm>
            <a:off x="1648077" y="3583117"/>
            <a:ext cx="3301481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2000" dirty="0">
                <a:latin typeface="Aptos" panose="020B0004020202020204" pitchFamily="34" charset="0"/>
              </a:rPr>
              <a:t>That would take a lot of time…</a:t>
            </a:r>
          </a:p>
        </p:txBody>
      </p:sp>
    </p:spTree>
    <p:extLst>
      <p:ext uri="{BB962C8B-B14F-4D97-AF65-F5344CB8AC3E}">
        <p14:creationId xmlns:p14="http://schemas.microsoft.com/office/powerpoint/2010/main" val="3561967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FEED5-3CC2-AFA3-249D-17065425C29A}"/>
              </a:ext>
            </a:extLst>
          </p:cNvPr>
          <p:cNvGrpSpPr/>
          <p:nvPr/>
        </p:nvGrpSpPr>
        <p:grpSpPr>
          <a:xfrm>
            <a:off x="3143892" y="4746661"/>
            <a:ext cx="5772358" cy="1045118"/>
            <a:chOff x="3143892" y="4746661"/>
            <a:chExt cx="5772358" cy="1045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0" r="20460" b="34304"/>
            <a:stretch/>
          </p:blipFill>
          <p:spPr>
            <a:xfrm>
              <a:off x="3382080" y="5040993"/>
              <a:ext cx="518869" cy="4779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9058FC-745A-9970-2978-68189A27784D}"/>
                </a:ext>
              </a:extLst>
            </p:cNvPr>
            <p:cNvSpPr/>
            <p:nvPr/>
          </p:nvSpPr>
          <p:spPr>
            <a:xfrm>
              <a:off x="3143892" y="4746661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Ubuntu operating system</a:t>
              </a:r>
              <a:b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(or another Linux)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638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FEED5-3CC2-AFA3-249D-17065425C29A}"/>
              </a:ext>
            </a:extLst>
          </p:cNvPr>
          <p:cNvGrpSpPr/>
          <p:nvPr/>
        </p:nvGrpSpPr>
        <p:grpSpPr>
          <a:xfrm>
            <a:off x="3143892" y="4746661"/>
            <a:ext cx="5772358" cy="1045118"/>
            <a:chOff x="3143892" y="4746661"/>
            <a:chExt cx="5772358" cy="1045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0" r="20460" b="34304"/>
            <a:stretch/>
          </p:blipFill>
          <p:spPr>
            <a:xfrm>
              <a:off x="3382080" y="5040993"/>
              <a:ext cx="518869" cy="4779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9058FC-745A-9970-2978-68189A27784D}"/>
                </a:ext>
              </a:extLst>
            </p:cNvPr>
            <p:cNvSpPr/>
            <p:nvPr/>
          </p:nvSpPr>
          <p:spPr>
            <a:xfrm>
              <a:off x="3143892" y="4746661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Ubuntu operating system</a:t>
              </a:r>
              <a:b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(or another Linux)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474F6-7EE6-90EB-2CAB-844E3594CD4B}"/>
              </a:ext>
            </a:extLst>
          </p:cNvPr>
          <p:cNvGrpSpPr/>
          <p:nvPr/>
        </p:nvGrpSpPr>
        <p:grpSpPr>
          <a:xfrm>
            <a:off x="3143892" y="3701542"/>
            <a:ext cx="5772358" cy="1045118"/>
            <a:chOff x="3143892" y="3701542"/>
            <a:chExt cx="5772358" cy="10451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785D8E-64AB-9D7A-B671-3DC83A803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11" y="3944068"/>
              <a:ext cx="627809" cy="48646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0C7BEB-84B6-0C73-0376-2228E98C72D5}"/>
                </a:ext>
              </a:extLst>
            </p:cNvPr>
            <p:cNvSpPr/>
            <p:nvPr/>
          </p:nvSpPr>
          <p:spPr>
            <a:xfrm>
              <a:off x="3143892" y="3701542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 or any other analytics 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434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FEED5-3CC2-AFA3-249D-17065425C29A}"/>
              </a:ext>
            </a:extLst>
          </p:cNvPr>
          <p:cNvGrpSpPr/>
          <p:nvPr/>
        </p:nvGrpSpPr>
        <p:grpSpPr>
          <a:xfrm>
            <a:off x="3143892" y="4746661"/>
            <a:ext cx="5772358" cy="1045118"/>
            <a:chOff x="3143892" y="4746661"/>
            <a:chExt cx="5772358" cy="1045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0" r="20460" b="34304"/>
            <a:stretch/>
          </p:blipFill>
          <p:spPr>
            <a:xfrm>
              <a:off x="3382080" y="5040993"/>
              <a:ext cx="518869" cy="4779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9058FC-745A-9970-2978-68189A27784D}"/>
                </a:ext>
              </a:extLst>
            </p:cNvPr>
            <p:cNvSpPr/>
            <p:nvPr/>
          </p:nvSpPr>
          <p:spPr>
            <a:xfrm>
              <a:off x="3143892" y="4746661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Ubuntu operating system</a:t>
              </a:r>
              <a:b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(or another Linux)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474F6-7EE6-90EB-2CAB-844E3594CD4B}"/>
              </a:ext>
            </a:extLst>
          </p:cNvPr>
          <p:cNvGrpSpPr/>
          <p:nvPr/>
        </p:nvGrpSpPr>
        <p:grpSpPr>
          <a:xfrm>
            <a:off x="3143892" y="3701542"/>
            <a:ext cx="5772358" cy="1045118"/>
            <a:chOff x="3143892" y="3701542"/>
            <a:chExt cx="5772358" cy="10451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785D8E-64AB-9D7A-B671-3DC83A803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11" y="3944068"/>
              <a:ext cx="627809" cy="48646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0C7BEB-84B6-0C73-0376-2228E98C72D5}"/>
                </a:ext>
              </a:extLst>
            </p:cNvPr>
            <p:cNvSpPr/>
            <p:nvPr/>
          </p:nvSpPr>
          <p:spPr>
            <a:xfrm>
              <a:off x="3143892" y="3701542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 or any other analytics software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51C7EC-1414-FE1F-FE1D-BDA5629D6880}"/>
              </a:ext>
            </a:extLst>
          </p:cNvPr>
          <p:cNvGrpSpPr/>
          <p:nvPr/>
        </p:nvGrpSpPr>
        <p:grpSpPr>
          <a:xfrm>
            <a:off x="3143892" y="2656424"/>
            <a:ext cx="5772358" cy="1045118"/>
            <a:chOff x="3143892" y="2656424"/>
            <a:chExt cx="5772358" cy="1045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CBE9C-87C6-2C2F-0D13-1F1CA29B3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5410" y="3033022"/>
              <a:ext cx="832207" cy="29192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2B359C-E244-DE85-D9E4-721443391617}"/>
                </a:ext>
              </a:extLst>
            </p:cNvPr>
            <p:cNvSpPr/>
            <p:nvPr/>
          </p:nvSpPr>
          <p:spPr>
            <a:xfrm>
              <a:off x="3143892" y="2656424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RStudio or any other code editor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86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containers?</a:t>
            </a:r>
            <a:endParaRPr lang="de-DE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FEED5-3CC2-AFA3-249D-17065425C29A}"/>
              </a:ext>
            </a:extLst>
          </p:cNvPr>
          <p:cNvGrpSpPr/>
          <p:nvPr/>
        </p:nvGrpSpPr>
        <p:grpSpPr>
          <a:xfrm>
            <a:off x="3143892" y="4746661"/>
            <a:ext cx="5772358" cy="1045118"/>
            <a:chOff x="3143892" y="4746661"/>
            <a:chExt cx="5772358" cy="1045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F43AA-E168-AD23-2263-DA0E613A9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0" r="20460" b="34304"/>
            <a:stretch/>
          </p:blipFill>
          <p:spPr>
            <a:xfrm>
              <a:off x="3382080" y="5040993"/>
              <a:ext cx="518869" cy="4779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9058FC-745A-9970-2978-68189A27784D}"/>
                </a:ext>
              </a:extLst>
            </p:cNvPr>
            <p:cNvSpPr/>
            <p:nvPr/>
          </p:nvSpPr>
          <p:spPr>
            <a:xfrm>
              <a:off x="3143892" y="4746661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Ubuntu operating system</a:t>
              </a:r>
              <a:b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(or another Linux)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474F6-7EE6-90EB-2CAB-844E3594CD4B}"/>
              </a:ext>
            </a:extLst>
          </p:cNvPr>
          <p:cNvGrpSpPr/>
          <p:nvPr/>
        </p:nvGrpSpPr>
        <p:grpSpPr>
          <a:xfrm>
            <a:off x="3143892" y="3701542"/>
            <a:ext cx="5772358" cy="1045118"/>
            <a:chOff x="3143892" y="3701542"/>
            <a:chExt cx="5772358" cy="10451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785D8E-64AB-9D7A-B671-3DC83A803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611" y="3944068"/>
              <a:ext cx="627809" cy="48646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0C7BEB-84B6-0C73-0376-2228E98C72D5}"/>
                </a:ext>
              </a:extLst>
            </p:cNvPr>
            <p:cNvSpPr/>
            <p:nvPr/>
          </p:nvSpPr>
          <p:spPr>
            <a:xfrm>
              <a:off x="3143892" y="3701542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 or any other analytics software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51C7EC-1414-FE1F-FE1D-BDA5629D6880}"/>
              </a:ext>
            </a:extLst>
          </p:cNvPr>
          <p:cNvGrpSpPr/>
          <p:nvPr/>
        </p:nvGrpSpPr>
        <p:grpSpPr>
          <a:xfrm>
            <a:off x="3143892" y="2656424"/>
            <a:ext cx="5772358" cy="1045118"/>
            <a:chOff x="3143892" y="2656424"/>
            <a:chExt cx="5772358" cy="1045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CBE9C-87C6-2C2F-0D13-1F1CA29B3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5410" y="3033022"/>
              <a:ext cx="832207" cy="29192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2B359C-E244-DE85-D9E4-721443391617}"/>
                </a:ext>
              </a:extLst>
            </p:cNvPr>
            <p:cNvSpPr/>
            <p:nvPr/>
          </p:nvSpPr>
          <p:spPr>
            <a:xfrm>
              <a:off x="3143892" y="2656424"/>
              <a:ext cx="5772358" cy="10451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/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RStudio or any other code editor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C87DB-63E6-B55E-F2B0-2D154C1BCF44}"/>
              </a:ext>
            </a:extLst>
          </p:cNvPr>
          <p:cNvSpPr/>
          <p:nvPr/>
        </p:nvSpPr>
        <p:spPr>
          <a:xfrm>
            <a:off x="3143892" y="1611305"/>
            <a:ext cx="5772358" cy="1045118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/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other software, scripts, files, anything!</a:t>
            </a:r>
          </a:p>
        </p:txBody>
      </p:sp>
    </p:spTree>
    <p:extLst>
      <p:ext uri="{BB962C8B-B14F-4D97-AF65-F5344CB8AC3E}">
        <p14:creationId xmlns:p14="http://schemas.microsoft.com/office/powerpoint/2010/main" val="3609585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Software to build and run containers</a:t>
            </a:r>
            <a:endParaRPr lang="de-DE" b="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06267B-0E4E-BA9A-1DD3-54209DE9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59" y="2687324"/>
            <a:ext cx="2630184" cy="598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0A4BC-EBF5-98C2-DFE9-08B5B74D0A67}"/>
              </a:ext>
            </a:extLst>
          </p:cNvPr>
          <p:cNvSpPr txBox="1"/>
          <p:nvPr/>
        </p:nvSpPr>
        <p:spPr>
          <a:xfrm>
            <a:off x="324137" y="3761125"/>
            <a:ext cx="4576574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 popular, widely known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Windows/macOS/Linux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Many compatible alternative software</a:t>
            </a:r>
          </a:p>
        </p:txBody>
      </p:sp>
    </p:spTree>
    <p:extLst>
      <p:ext uri="{BB962C8B-B14F-4D97-AF65-F5344CB8AC3E}">
        <p14:creationId xmlns:p14="http://schemas.microsoft.com/office/powerpoint/2010/main" val="4089392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Software to build and run containers</a:t>
            </a:r>
            <a:endParaRPr lang="de-DE" b="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06267B-0E4E-BA9A-1DD3-54209DE9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59" y="2687324"/>
            <a:ext cx="2630184" cy="5981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0629CD4-6B3A-6CEC-64C2-4FC3E8D71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7151" y="4096117"/>
            <a:ext cx="2311682" cy="7127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EAD552-4D49-0967-CCD2-C0D6F690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051" y="3378847"/>
            <a:ext cx="871882" cy="886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0A4BC-EBF5-98C2-DFE9-08B5B74D0A67}"/>
              </a:ext>
            </a:extLst>
          </p:cNvPr>
          <p:cNvSpPr txBox="1"/>
          <p:nvPr/>
        </p:nvSpPr>
        <p:spPr>
          <a:xfrm>
            <a:off x="324137" y="3761125"/>
            <a:ext cx="4576574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 popular, widely known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Windows/macOS/Linux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Many compatible alternative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56B53-B56E-92D7-7D47-E5F5D8A6B840}"/>
              </a:ext>
            </a:extLst>
          </p:cNvPr>
          <p:cNvSpPr txBox="1"/>
          <p:nvPr/>
        </p:nvSpPr>
        <p:spPr>
          <a:xfrm>
            <a:off x="4862849" y="1948531"/>
            <a:ext cx="3779881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Often used in academic HPCs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Mostly Linux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Can import Docker containers</a:t>
            </a:r>
          </a:p>
        </p:txBody>
      </p:sp>
    </p:spTree>
    <p:extLst>
      <p:ext uri="{BB962C8B-B14F-4D97-AF65-F5344CB8AC3E}">
        <p14:creationId xmlns:p14="http://schemas.microsoft.com/office/powerpoint/2010/main" val="199647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DEE22-19CA-8067-DF73-6682B3D73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4" y="1357313"/>
            <a:ext cx="10647911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19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Software to build and run containers</a:t>
            </a:r>
            <a:endParaRPr lang="de-DE" b="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06267B-0E4E-BA9A-1DD3-54209DE9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59" y="2687324"/>
            <a:ext cx="2630184" cy="5981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0629CD4-6B3A-6CEC-64C2-4FC3E8D71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7151" y="4096117"/>
            <a:ext cx="2311682" cy="7127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EAD552-4D49-0967-CCD2-C0D6F690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051" y="3378847"/>
            <a:ext cx="871882" cy="8866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92953E5-EDE7-7E40-C680-0FE3EA54A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7645" y="2986413"/>
            <a:ext cx="2019300" cy="62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0A4BC-EBF5-98C2-DFE9-08B5B74D0A67}"/>
              </a:ext>
            </a:extLst>
          </p:cNvPr>
          <p:cNvSpPr txBox="1"/>
          <p:nvPr/>
        </p:nvSpPr>
        <p:spPr>
          <a:xfrm>
            <a:off x="324137" y="3761125"/>
            <a:ext cx="4576574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 popular, widely known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Windows/macOS/Linux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Many compatible alternative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56B53-B56E-92D7-7D47-E5F5D8A6B840}"/>
              </a:ext>
            </a:extLst>
          </p:cNvPr>
          <p:cNvSpPr txBox="1"/>
          <p:nvPr/>
        </p:nvSpPr>
        <p:spPr>
          <a:xfrm>
            <a:off x="4862849" y="1948531"/>
            <a:ext cx="3779881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Often used in academic HPCs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Mostly Linux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Can import Docker containers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E240D-3E69-4DF2-9BE5-8A14401BC467}"/>
              </a:ext>
            </a:extLst>
          </p:cNvPr>
          <p:cNvSpPr txBox="1"/>
          <p:nvPr/>
        </p:nvSpPr>
        <p:spPr>
          <a:xfrm>
            <a:off x="9126727" y="3820085"/>
            <a:ext cx="2741135" cy="14875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Run small containers</a:t>
            </a:r>
            <a:br>
              <a:rPr lang="en-GB" sz="2000" dirty="0"/>
            </a:br>
            <a:r>
              <a:rPr lang="en-GB" sz="2000" dirty="0"/>
              <a:t>(1-2 GB memory)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In the cloud, for free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Based on Docker</a:t>
            </a:r>
          </a:p>
        </p:txBody>
      </p:sp>
    </p:spTree>
    <p:extLst>
      <p:ext uri="{BB962C8B-B14F-4D97-AF65-F5344CB8AC3E}">
        <p14:creationId xmlns:p14="http://schemas.microsoft.com/office/powerpoint/2010/main" val="2322633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A6A8CAC-E644-79AE-B737-5D9D8C2DA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/>
            <a:r>
              <a:rPr lang="en-GB" dirty="0"/>
              <a:t>Kotov, E., and </a:t>
            </a:r>
            <a:r>
              <a:rPr lang="en-GB" dirty="0" err="1"/>
              <a:t>Denecke</a:t>
            </a:r>
            <a:r>
              <a:rPr lang="en-GB" dirty="0"/>
              <a:t>, E. (2024). Expanding the Lifespan of Software for Demographic Analysis with Containers: An Application of Spatial Sampling. The Denominator, Population Dynamics Lab. https://</a:t>
            </a:r>
            <a:r>
              <a:rPr lang="en-GB" dirty="0" err="1"/>
              <a:t>doi.org</a:t>
            </a:r>
            <a:r>
              <a:rPr lang="en-GB" dirty="0"/>
              <a:t>/10.6069/WY8K-D973 || repo https://</a:t>
            </a:r>
            <a:r>
              <a:rPr lang="en-GB" dirty="0" err="1"/>
              <a:t>github.com</a:t>
            </a:r>
            <a:r>
              <a:rPr lang="en-GB" dirty="0"/>
              <a:t>/Population-Dynamics-Lab/grid-sample-containerized</a:t>
            </a:r>
          </a:p>
        </p:txBody>
      </p:sp>
      <p:pic>
        <p:nvPicPr>
          <p:cNvPr id="7" name="Picture 2" descr="This animation (Figure 2) demonstrates the process of running RStudio in a web browser using a container on mybinder.org. The GIF, with increased speed for demonstration purposes (actual startup time may vary), shows the analysis using the GridSample R package. This analysis is executed using the code from the GitHub repository associated with the manuscript.">
            <a:extLst>
              <a:ext uri="{FF2B5EF4-FFF2-40B4-BE49-F238E27FC236}">
                <a16:creationId xmlns:a16="http://schemas.microsoft.com/office/drawing/2014/main" id="{C9A70232-23EC-FC8C-AF1C-3AFE4680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11" y="846066"/>
            <a:ext cx="9170178" cy="516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8D555B6-E09A-5E11-5A9E-6247E6E45712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Running Analysis in a container @ mybinder.org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869094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3FCC7401-5980-17AC-17B0-618571D1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736935A-045F-8FC9-CF3F-2C9D90BC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Schöley, J., 2021. The </a:t>
            </a:r>
            <a:r>
              <a:rPr lang="en-GB" dirty="0" err="1"/>
              <a:t>centered</a:t>
            </a:r>
            <a:r>
              <a:rPr lang="en-GB" dirty="0"/>
              <a:t> ternary balance scheme: A technique to visualize surfaces of unbalanced three-part compositions. Demographic Research 44, 443–458. https://</a:t>
            </a:r>
            <a:r>
              <a:rPr lang="en-GB" dirty="0" err="1"/>
              <a:t>doi.org</a:t>
            </a:r>
            <a:r>
              <a:rPr lang="en-GB" dirty="0"/>
              <a:t>/10.4054/DemRes.2021.44.19</a:t>
            </a:r>
            <a:br>
              <a:rPr lang="en-GB" dirty="0"/>
            </a:br>
            <a:r>
              <a:rPr lang="en-GB" dirty="0"/>
              <a:t>Repo link: https://github.com/e-</a:t>
            </a:r>
            <a:r>
              <a:rPr lang="en-GB" dirty="0" err="1"/>
              <a:t>kotov</a:t>
            </a:r>
            <a:r>
              <a:rPr lang="en-GB" dirty="0"/>
              <a:t>/demographic-research.44-19-containerized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5A229A8-CF60-EDAA-0EF4-B808D9D9D2A7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Running Analysis in a container @ mybinder.org</a:t>
            </a:r>
            <a:endParaRPr lang="de-DE" b="0" dirty="0"/>
          </a:p>
        </p:txBody>
      </p:sp>
      <p:pic>
        <p:nvPicPr>
          <p:cNvPr id="2" name="Jonas_reproduce_repo copy">
            <a:hlinkClick r:id="" action="ppaction://media"/>
            <a:extLst>
              <a:ext uri="{FF2B5EF4-FFF2-40B4-BE49-F238E27FC236}">
                <a16:creationId xmlns:a16="http://schemas.microsoft.com/office/drawing/2014/main" id="{20D573BC-D772-5D8C-5DB4-821248413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37" y="789665"/>
            <a:ext cx="9553576" cy="53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3FCC7401-5980-17AC-17B0-618571D1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736935A-045F-8FC9-CF3F-2C9D90BC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Schöley, J., 2021. The </a:t>
            </a:r>
            <a:r>
              <a:rPr lang="en-GB" dirty="0" err="1"/>
              <a:t>centered</a:t>
            </a:r>
            <a:r>
              <a:rPr lang="en-GB" dirty="0"/>
              <a:t> ternary balance scheme: A technique to visualize surfaces of unbalanced three-part compositions. Demographic Research 44, 443–458. https://</a:t>
            </a:r>
            <a:r>
              <a:rPr lang="en-GB" dirty="0" err="1"/>
              <a:t>doi.org</a:t>
            </a:r>
            <a:r>
              <a:rPr lang="en-GB" dirty="0"/>
              <a:t>/10.4054/DemRes.2021.44.19</a:t>
            </a:r>
            <a:br>
              <a:rPr lang="en-GB" dirty="0"/>
            </a:br>
            <a:r>
              <a:rPr lang="en-GB" dirty="0"/>
              <a:t>Repo link: https://github.com/e-</a:t>
            </a:r>
            <a:r>
              <a:rPr lang="en-GB" dirty="0" err="1"/>
              <a:t>kotov</a:t>
            </a:r>
            <a:r>
              <a:rPr lang="en-GB" dirty="0"/>
              <a:t>/demographic-research.44-19-containerized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5A229A8-CF60-EDAA-0EF4-B808D9D9D2A7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Preserving the computational environment</a:t>
            </a:r>
            <a:endParaRPr lang="de-DE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2238B-4E8D-EBF5-259B-E7326F24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635" y="657224"/>
            <a:ext cx="9680729" cy="57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292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64C831CB-9B67-79C0-822E-5C569075A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0A7C8FD-32B1-878B-5E5E-608C8CC3B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Schöley, J., 2021. The </a:t>
            </a:r>
            <a:r>
              <a:rPr lang="en-GB" dirty="0" err="1"/>
              <a:t>centered</a:t>
            </a:r>
            <a:r>
              <a:rPr lang="en-GB" dirty="0"/>
              <a:t> ternary balance scheme: A technique to visualize surfaces of unbalanced three-part compositions. Demographic Research 44, 443–458. https://</a:t>
            </a:r>
            <a:r>
              <a:rPr lang="en-GB" dirty="0" err="1"/>
              <a:t>doi.org</a:t>
            </a:r>
            <a:r>
              <a:rPr lang="en-GB" dirty="0"/>
              <a:t>/10.4054/DemRes.2021.44.19</a:t>
            </a:r>
            <a:br>
              <a:rPr lang="en-GB" dirty="0"/>
            </a:br>
            <a:r>
              <a:rPr lang="en-GB" dirty="0"/>
              <a:t>Repo link: https://github.com/e-</a:t>
            </a:r>
            <a:r>
              <a:rPr lang="en-GB" dirty="0" err="1"/>
              <a:t>kotov</a:t>
            </a:r>
            <a:r>
              <a:rPr lang="en-GB" dirty="0"/>
              <a:t>/demographic-research.44-19-containerized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2246F02-A616-4D27-0331-B13432D56353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Preserving the computational environment</a:t>
            </a:r>
            <a:endParaRPr lang="de-DE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773FA-13F4-6B74-BC8F-4E37282C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5636" y="657224"/>
            <a:ext cx="9680727" cy="57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37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C6F02F3F-66D3-BA67-8943-6465D3F87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C95C6F3-80DD-03D8-633F-C5D76C98C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Schöley, J., 2021. The </a:t>
            </a:r>
            <a:r>
              <a:rPr lang="en-GB" dirty="0" err="1"/>
              <a:t>centered</a:t>
            </a:r>
            <a:r>
              <a:rPr lang="en-GB" dirty="0"/>
              <a:t> ternary balance scheme: A technique to visualize surfaces of unbalanced three-part compositions. Demographic Research 44, 443–458. https://</a:t>
            </a:r>
            <a:r>
              <a:rPr lang="en-GB" dirty="0" err="1"/>
              <a:t>doi.org</a:t>
            </a:r>
            <a:r>
              <a:rPr lang="en-GB" dirty="0"/>
              <a:t>/10.4054/DemRes.2021.44.19</a:t>
            </a:r>
            <a:br>
              <a:rPr lang="en-GB" dirty="0"/>
            </a:br>
            <a:r>
              <a:rPr lang="en-GB" dirty="0"/>
              <a:t>Repo link: https://github.com/e-</a:t>
            </a:r>
            <a:r>
              <a:rPr lang="en-GB" dirty="0" err="1"/>
              <a:t>kotov</a:t>
            </a:r>
            <a:r>
              <a:rPr lang="en-GB" dirty="0"/>
              <a:t>/demographic-research.44-19-containerized  ; Logos by respective copyright holders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1ED764D-0F8E-CBF3-CC10-57D1FC31CFD8}"/>
              </a:ext>
            </a:extLst>
          </p:cNvPr>
          <p:cNvSpPr txBox="1">
            <a:spLocks/>
          </p:cNvSpPr>
          <p:nvPr/>
        </p:nvSpPr>
        <p:spPr>
          <a:xfrm>
            <a:off x="947739" y="329397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Preserving the computational environment</a:t>
            </a:r>
            <a:endParaRPr lang="de-DE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FE17C-573C-3B28-BD1D-02BF0D4A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5636" y="657224"/>
            <a:ext cx="9680727" cy="57761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11437F3-A470-D268-C590-BA98FD3B1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6134" y="2262035"/>
            <a:ext cx="2630184" cy="5981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8B911E-9B04-5AC4-8F65-CC4AC608D616}"/>
              </a:ext>
            </a:extLst>
          </p:cNvPr>
          <p:cNvGrpSpPr/>
          <p:nvPr/>
        </p:nvGrpSpPr>
        <p:grpSpPr>
          <a:xfrm>
            <a:off x="5405701" y="3997787"/>
            <a:ext cx="2311682" cy="1429987"/>
            <a:chOff x="8191764" y="3717186"/>
            <a:chExt cx="2311682" cy="142998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E4F92D1-2596-054B-AF1B-FB2883CE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91764" y="4434456"/>
              <a:ext cx="2311682" cy="7127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0B93A5-1D0A-A48C-8183-19D228335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11664" y="3717186"/>
              <a:ext cx="871882" cy="886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780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A6A8CAC-E644-79AE-B737-5D9D8C2DA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46" y="6044737"/>
            <a:ext cx="11536908" cy="629018"/>
          </a:xfrm>
        </p:spPr>
        <p:txBody>
          <a:bodyPr/>
          <a:lstStyle/>
          <a:p>
            <a:pPr algn="ctr"/>
            <a:r>
              <a:rPr lang="en-GB" dirty="0"/>
              <a:t>Image from The I.T Crowd C4 TV Show</a:t>
            </a:r>
            <a:br>
              <a:rPr lang="en-GB" dirty="0"/>
            </a:br>
            <a:r>
              <a:rPr lang="en-GB" dirty="0"/>
              <a:t>For the record, this is not in any way representative of the IT team at MPIDR or GWDG HPC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8D555B6-E09A-5E11-5A9E-6247E6E45712}"/>
              </a:ext>
            </a:extLst>
          </p:cNvPr>
          <p:cNvSpPr txBox="1">
            <a:spLocks/>
          </p:cNvSpPr>
          <p:nvPr/>
        </p:nvSpPr>
        <p:spPr>
          <a:xfrm>
            <a:off x="947738" y="329397"/>
            <a:ext cx="8607227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With containers you are free to run Any software, no need to BOTHER YOUR IT</a:t>
            </a:r>
            <a:endParaRPr lang="de-DE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26306-6A53-A011-D77B-24A6B0E8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74124"/>
            <a:ext cx="7772400" cy="43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59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Icons and search bar by Google, but feel free to use other search engines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TO GET CONTAINERS?</a:t>
            </a:r>
            <a:endParaRPr lang="de-DE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54215-69DF-701B-453B-5DFC737E3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49"/>
          <a:stretch/>
        </p:blipFill>
        <p:spPr>
          <a:xfrm>
            <a:off x="587976" y="2523157"/>
            <a:ext cx="11016036" cy="14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2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hub.docker.com</a:t>
            </a:r>
            <a:r>
              <a:rPr lang="en-GB" dirty="0"/>
              <a:t>/r/</a:t>
            </a:r>
            <a:r>
              <a:rPr lang="en-GB" dirty="0" err="1"/>
              <a:t>jupyter</a:t>
            </a:r>
            <a:r>
              <a:rPr lang="en-GB" dirty="0"/>
              <a:t>/</a:t>
            </a:r>
            <a:r>
              <a:rPr lang="en-GB" dirty="0" err="1"/>
              <a:t>datascience</a:t>
            </a:r>
            <a:r>
              <a:rPr lang="en-GB" dirty="0"/>
              <a:t>-notebook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TO GET CONTAINERS?</a:t>
            </a:r>
            <a:endParaRPr lang="de-DE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1DC36-1131-B303-DB47-C8B384C6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4" y="1273530"/>
            <a:ext cx="7772400" cy="48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Source: https://rocker-</a:t>
            </a:r>
            <a:r>
              <a:rPr lang="en-GB" dirty="0" err="1"/>
              <a:t>project.org</a:t>
            </a:r>
            <a:r>
              <a:rPr lang="en-GB" dirty="0"/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A16691-46C0-2C34-8773-A1AF7E17865F}"/>
              </a:ext>
            </a:extLst>
          </p:cNvPr>
          <p:cNvGrpSpPr/>
          <p:nvPr/>
        </p:nvGrpSpPr>
        <p:grpSpPr>
          <a:xfrm>
            <a:off x="1586079" y="1408038"/>
            <a:ext cx="8589670" cy="4708619"/>
            <a:chOff x="2757332" y="1336119"/>
            <a:chExt cx="8589670" cy="47086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C07DA-3676-7629-615C-97F49E893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3" r="83788" b="1"/>
            <a:stretch/>
          </p:blipFill>
          <p:spPr>
            <a:xfrm>
              <a:off x="2757332" y="1336119"/>
              <a:ext cx="1880645" cy="4708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C2C68-AC23-5E71-F1CD-FF740F61B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64" t="953" b="1"/>
            <a:stretch/>
          </p:blipFill>
          <p:spPr>
            <a:xfrm>
              <a:off x="4637977" y="1336119"/>
              <a:ext cx="6709025" cy="4708619"/>
            </a:xfrm>
            <a:prstGeom prst="rect">
              <a:avLst/>
            </a:prstGeom>
          </p:spPr>
        </p:pic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TO GET CONTAINERS?</a:t>
            </a:r>
            <a:endParaRPr lang="de-DE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6A1BC-F5F1-6F16-330D-523366E4C081}"/>
              </a:ext>
            </a:extLst>
          </p:cNvPr>
          <p:cNvSpPr/>
          <p:nvPr/>
        </p:nvSpPr>
        <p:spPr>
          <a:xfrm>
            <a:off x="6893961" y="2328575"/>
            <a:ext cx="2486346" cy="1986572"/>
          </a:xfrm>
          <a:prstGeom prst="rect">
            <a:avLst/>
          </a:prstGeom>
          <a:noFill/>
          <a:ln w="571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8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D029B-91AB-9C10-FE31-51A9F42C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680CEE3-DF87-89C7-E14A-DA80D10F1A25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651AE349-6E09-94C9-C730-F1FA42C11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CA020-F596-AA10-A944-F4CAF0A03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A2F69-B204-B895-895C-7ABFBB836FF3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52CF14-1CBC-F9C4-FF26-19B400EB2334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1463671-27B6-926D-5B19-A208A9E0D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8166D07-E36C-CF7B-52DA-065144AAF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F5B703-4E2C-8900-2E29-04CBAFA8D1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4E0ECC-FE00-6F03-E25D-EAB8BA928BD2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7A8B82-41B1-8EC3-76B5-DE783CE63492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AB340F-7313-1607-5D26-9B9CBD8E76E8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094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A16691-46C0-2C34-8773-A1AF7E17865F}"/>
              </a:ext>
            </a:extLst>
          </p:cNvPr>
          <p:cNvGrpSpPr/>
          <p:nvPr/>
        </p:nvGrpSpPr>
        <p:grpSpPr>
          <a:xfrm>
            <a:off x="1586079" y="1408038"/>
            <a:ext cx="8589670" cy="4708619"/>
            <a:chOff x="2757332" y="1336119"/>
            <a:chExt cx="8589670" cy="47086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C07DA-3676-7629-615C-97F49E893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3" r="83788" b="1"/>
            <a:stretch/>
          </p:blipFill>
          <p:spPr>
            <a:xfrm>
              <a:off x="2757332" y="1336119"/>
              <a:ext cx="1880645" cy="4708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C2C68-AC23-5E71-F1CD-FF740F61B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64" t="953" b="1"/>
            <a:stretch/>
          </p:blipFill>
          <p:spPr>
            <a:xfrm>
              <a:off x="4637977" y="1336119"/>
              <a:ext cx="6709025" cy="470861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6A1BC-F5F1-6F16-330D-523366E4C081}"/>
              </a:ext>
            </a:extLst>
          </p:cNvPr>
          <p:cNvSpPr/>
          <p:nvPr/>
        </p:nvSpPr>
        <p:spPr>
          <a:xfrm>
            <a:off x="6893961" y="2328575"/>
            <a:ext cx="2486346" cy="1986572"/>
          </a:xfrm>
          <a:prstGeom prst="rect">
            <a:avLst/>
          </a:prstGeom>
          <a:noFill/>
          <a:ln w="571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46B73A3B-3019-DECD-423B-DE3A2C09199B}"/>
              </a:ext>
            </a:extLst>
          </p:cNvPr>
          <p:cNvSpPr/>
          <p:nvPr/>
        </p:nvSpPr>
        <p:spPr>
          <a:xfrm>
            <a:off x="1848782" y="288360"/>
            <a:ext cx="4591126" cy="1394546"/>
          </a:xfrm>
          <a:prstGeom prst="wedgeRoundRectCallout">
            <a:avLst>
              <a:gd name="adj1" fmla="val 61285"/>
              <a:gd name="adj2" fmla="val 127394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Vanilla R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30D9AA50-2840-B70D-08AD-85AA7DBA6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Source: https://rocker-</a:t>
            </a:r>
            <a:r>
              <a:rPr lang="en-GB" dirty="0" err="1"/>
              <a:t>project.org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27285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A16691-46C0-2C34-8773-A1AF7E17865F}"/>
              </a:ext>
            </a:extLst>
          </p:cNvPr>
          <p:cNvGrpSpPr/>
          <p:nvPr/>
        </p:nvGrpSpPr>
        <p:grpSpPr>
          <a:xfrm>
            <a:off x="1586079" y="1408038"/>
            <a:ext cx="8589670" cy="4708619"/>
            <a:chOff x="2757332" y="1336119"/>
            <a:chExt cx="8589670" cy="47086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C07DA-3676-7629-615C-97F49E893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3" r="83788" b="1"/>
            <a:stretch/>
          </p:blipFill>
          <p:spPr>
            <a:xfrm>
              <a:off x="2757332" y="1336119"/>
              <a:ext cx="1880645" cy="4708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C2C68-AC23-5E71-F1CD-FF740F61B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64" t="953" b="1"/>
            <a:stretch/>
          </p:blipFill>
          <p:spPr>
            <a:xfrm>
              <a:off x="4637977" y="1336119"/>
              <a:ext cx="6709025" cy="470861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6A1BC-F5F1-6F16-330D-523366E4C081}"/>
              </a:ext>
            </a:extLst>
          </p:cNvPr>
          <p:cNvSpPr/>
          <p:nvPr/>
        </p:nvSpPr>
        <p:spPr>
          <a:xfrm>
            <a:off x="6893961" y="2328575"/>
            <a:ext cx="2486346" cy="1986572"/>
          </a:xfrm>
          <a:prstGeom prst="rect">
            <a:avLst/>
          </a:prstGeom>
          <a:noFill/>
          <a:ln w="571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C30B523C-1D2E-10FC-45E8-248CE3286100}"/>
              </a:ext>
            </a:extLst>
          </p:cNvPr>
          <p:cNvSpPr/>
          <p:nvPr/>
        </p:nvSpPr>
        <p:spPr>
          <a:xfrm>
            <a:off x="230839" y="2111850"/>
            <a:ext cx="4591126" cy="1394546"/>
          </a:xfrm>
          <a:prstGeom prst="wedgeRoundRectCallout">
            <a:avLst>
              <a:gd name="adj1" fmla="val 95524"/>
              <a:gd name="adj2" fmla="val 19831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Various packages preinstalled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46B73A3B-3019-DECD-423B-DE3A2C09199B}"/>
              </a:ext>
            </a:extLst>
          </p:cNvPr>
          <p:cNvSpPr/>
          <p:nvPr/>
        </p:nvSpPr>
        <p:spPr>
          <a:xfrm>
            <a:off x="1848782" y="288360"/>
            <a:ext cx="4591126" cy="1394546"/>
          </a:xfrm>
          <a:prstGeom prst="wedgeRoundRectCallout">
            <a:avLst>
              <a:gd name="adj1" fmla="val 61285"/>
              <a:gd name="adj2" fmla="val 127394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Vanilla R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65CC62A6-C82D-4E46-C9A3-7842627A7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Source: https://rocker-</a:t>
            </a:r>
            <a:r>
              <a:rPr lang="en-GB" dirty="0" err="1"/>
              <a:t>project.org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63523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A16691-46C0-2C34-8773-A1AF7E17865F}"/>
              </a:ext>
            </a:extLst>
          </p:cNvPr>
          <p:cNvGrpSpPr/>
          <p:nvPr/>
        </p:nvGrpSpPr>
        <p:grpSpPr>
          <a:xfrm>
            <a:off x="1586079" y="1408038"/>
            <a:ext cx="8589670" cy="4708619"/>
            <a:chOff x="2757332" y="1336119"/>
            <a:chExt cx="8589670" cy="47086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C07DA-3676-7629-615C-97F49E893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3" r="83788" b="1"/>
            <a:stretch/>
          </p:blipFill>
          <p:spPr>
            <a:xfrm>
              <a:off x="2757332" y="1336119"/>
              <a:ext cx="1880645" cy="4708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C2C68-AC23-5E71-F1CD-FF740F61B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64" t="953" b="1"/>
            <a:stretch/>
          </p:blipFill>
          <p:spPr>
            <a:xfrm>
              <a:off x="4637977" y="1336119"/>
              <a:ext cx="6709025" cy="470861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6A1BC-F5F1-6F16-330D-523366E4C081}"/>
              </a:ext>
            </a:extLst>
          </p:cNvPr>
          <p:cNvSpPr/>
          <p:nvPr/>
        </p:nvSpPr>
        <p:spPr>
          <a:xfrm>
            <a:off x="6893961" y="2328575"/>
            <a:ext cx="2486346" cy="1986572"/>
          </a:xfrm>
          <a:prstGeom prst="rect">
            <a:avLst/>
          </a:prstGeom>
          <a:noFill/>
          <a:ln w="571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1300" b="1" dirty="0">
              <a:solidFill>
                <a:schemeClr val="bg1"/>
              </a:solidFill>
            </a:endParaRPr>
          </a:p>
        </p:txBody>
      </p:sp>
      <p:sp>
        <p:nvSpPr>
          <p:cNvPr id="13" name="Google Shape;278;p46">
            <a:extLst>
              <a:ext uri="{FF2B5EF4-FFF2-40B4-BE49-F238E27FC236}">
                <a16:creationId xmlns:a16="http://schemas.microsoft.com/office/drawing/2014/main" id="{CE5FE1E5-A86F-9C11-9BFC-94FD84B202F2}"/>
              </a:ext>
            </a:extLst>
          </p:cNvPr>
          <p:cNvSpPr/>
          <p:nvPr/>
        </p:nvSpPr>
        <p:spPr>
          <a:xfrm>
            <a:off x="230839" y="3729656"/>
            <a:ext cx="5204190" cy="2496483"/>
          </a:xfrm>
          <a:prstGeom prst="wedgeRoundRectCallout">
            <a:avLst>
              <a:gd name="adj1" fmla="val 79652"/>
              <a:gd name="adj2" fmla="val -59112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geospatial + specially designed for mybinder.org, has most popular packages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2" name="Google Shape;278;p46">
            <a:extLst>
              <a:ext uri="{FF2B5EF4-FFF2-40B4-BE49-F238E27FC236}">
                <a16:creationId xmlns:a16="http://schemas.microsoft.com/office/drawing/2014/main" id="{C30B523C-1D2E-10FC-45E8-248CE3286100}"/>
              </a:ext>
            </a:extLst>
          </p:cNvPr>
          <p:cNvSpPr/>
          <p:nvPr/>
        </p:nvSpPr>
        <p:spPr>
          <a:xfrm>
            <a:off x="230839" y="2111850"/>
            <a:ext cx="4591126" cy="1394546"/>
          </a:xfrm>
          <a:prstGeom prst="wedgeRoundRectCallout">
            <a:avLst>
              <a:gd name="adj1" fmla="val 95524"/>
              <a:gd name="adj2" fmla="val 19831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Various packages preinstalled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46B73A3B-3019-DECD-423B-DE3A2C09199B}"/>
              </a:ext>
            </a:extLst>
          </p:cNvPr>
          <p:cNvSpPr/>
          <p:nvPr/>
        </p:nvSpPr>
        <p:spPr>
          <a:xfrm>
            <a:off x="1848782" y="288360"/>
            <a:ext cx="4591126" cy="1394546"/>
          </a:xfrm>
          <a:prstGeom prst="wedgeRoundRectCallout">
            <a:avLst>
              <a:gd name="adj1" fmla="val 61285"/>
              <a:gd name="adj2" fmla="val 127394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Vanilla R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F1356158-6BF8-30A6-F611-23A08B0E3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Source: https://rocker-</a:t>
            </a:r>
            <a:r>
              <a:rPr lang="en-GB" dirty="0" err="1"/>
              <a:t>project.org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83667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414781A-164E-4C3D-DB26-7BDF73907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291317"/>
            <a:ext cx="10296521" cy="256289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hub.docker.com</a:t>
            </a:r>
            <a:r>
              <a:rPr lang="en-GB" dirty="0"/>
              <a:t>/r/</a:t>
            </a:r>
            <a:r>
              <a:rPr lang="en-GB" dirty="0" err="1"/>
              <a:t>jupyter</a:t>
            </a:r>
            <a:r>
              <a:rPr lang="en-GB" dirty="0"/>
              <a:t>/</a:t>
            </a:r>
            <a:r>
              <a:rPr lang="en-GB" dirty="0" err="1"/>
              <a:t>datascience</a:t>
            </a:r>
            <a:r>
              <a:rPr lang="en-GB" dirty="0"/>
              <a:t>-notebook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990EEB-82F6-0643-D6E9-F9490EFD85AD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TO GET CONTAINERS?</a:t>
            </a:r>
            <a:endParaRPr lang="de-DE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8B9C7-CD7F-594D-6978-92FC6B54A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413" y="1147958"/>
            <a:ext cx="8897421" cy="5408458"/>
          </a:xfrm>
          <a:prstGeom prst="rect">
            <a:avLst/>
          </a:prstGeom>
        </p:spPr>
      </p:pic>
      <p:sp>
        <p:nvSpPr>
          <p:cNvPr id="4" name="Google Shape;278;p46">
            <a:extLst>
              <a:ext uri="{FF2B5EF4-FFF2-40B4-BE49-F238E27FC236}">
                <a16:creationId xmlns:a16="http://schemas.microsoft.com/office/drawing/2014/main" id="{8A47B1BA-0FBD-D62C-F0BA-629547B12442}"/>
              </a:ext>
            </a:extLst>
          </p:cNvPr>
          <p:cNvSpPr/>
          <p:nvPr/>
        </p:nvSpPr>
        <p:spPr>
          <a:xfrm>
            <a:off x="5568388" y="1273530"/>
            <a:ext cx="6306909" cy="2387743"/>
          </a:xfrm>
          <a:prstGeom prst="wedgeRoundRectCallout">
            <a:avLst>
              <a:gd name="adj1" fmla="val -85044"/>
              <a:gd name="adj2" fmla="val 69467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Find the R version you need, perhaps considering the release date of this specific version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5" name="Google Shape;278;p46">
            <a:extLst>
              <a:ext uri="{FF2B5EF4-FFF2-40B4-BE49-F238E27FC236}">
                <a16:creationId xmlns:a16="http://schemas.microsoft.com/office/drawing/2014/main" id="{499BFF1E-E3BA-4887-46FA-6524BE2C7876}"/>
              </a:ext>
            </a:extLst>
          </p:cNvPr>
          <p:cNvSpPr/>
          <p:nvPr/>
        </p:nvSpPr>
        <p:spPr>
          <a:xfrm>
            <a:off x="5568387" y="1273529"/>
            <a:ext cx="6306909" cy="2387743"/>
          </a:xfrm>
          <a:prstGeom prst="wedgeRoundRectCallout">
            <a:avLst>
              <a:gd name="adj1" fmla="val -87650"/>
              <a:gd name="adj2" fmla="val 118950"/>
              <a:gd name="adj3" fmla="val 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Find the R version you need, perhaps considering the release date of this specific version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618223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EE5D7B-9698-A1C5-8BF2-FC75E2A89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33"/>
          <a:stretch/>
        </p:blipFill>
        <p:spPr>
          <a:xfrm>
            <a:off x="1053233" y="2235353"/>
            <a:ext cx="9978790" cy="1607182"/>
          </a:xfrm>
          <a:prstGeom prst="rect">
            <a:avLst/>
          </a:prstGeom>
        </p:spPr>
      </p:pic>
      <p:sp>
        <p:nvSpPr>
          <p:cNvPr id="9" name="Google Shape;278;p46">
            <a:extLst>
              <a:ext uri="{FF2B5EF4-FFF2-40B4-BE49-F238E27FC236}">
                <a16:creationId xmlns:a16="http://schemas.microsoft.com/office/drawing/2014/main" id="{AD0B23C4-243C-28BF-9C7D-D21A60171B8A}"/>
              </a:ext>
            </a:extLst>
          </p:cNvPr>
          <p:cNvSpPr/>
          <p:nvPr/>
        </p:nvSpPr>
        <p:spPr>
          <a:xfrm>
            <a:off x="6042628" y="1389752"/>
            <a:ext cx="4591126" cy="1394546"/>
          </a:xfrm>
          <a:prstGeom prst="wedgeRoundRectCallout">
            <a:avLst>
              <a:gd name="adj1" fmla="val -47250"/>
              <a:gd name="adj2" fmla="val 95715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Which pre-built container to use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A9F39C8-25AE-7B5F-CA5C-A668D56F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13262"/>
            <a:ext cx="10296524" cy="920536"/>
          </a:xfrm>
        </p:spPr>
        <p:txBody>
          <a:bodyPr/>
          <a:lstStyle/>
          <a:p>
            <a:r>
              <a:rPr lang="en-US" dirty="0"/>
              <a:t>4. Example: DESIGN AND BUILD Containers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39953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EE5D7B-9698-A1C5-8BF2-FC75E2A89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22"/>
          <a:stretch/>
        </p:blipFill>
        <p:spPr>
          <a:xfrm>
            <a:off x="1053233" y="2235352"/>
            <a:ext cx="9978790" cy="2357195"/>
          </a:xfrm>
          <a:prstGeom prst="rect">
            <a:avLst/>
          </a:prstGeom>
        </p:spPr>
      </p:pic>
      <p:sp>
        <p:nvSpPr>
          <p:cNvPr id="3" name="Google Shape;278;p46">
            <a:extLst>
              <a:ext uri="{FF2B5EF4-FFF2-40B4-BE49-F238E27FC236}">
                <a16:creationId xmlns:a16="http://schemas.microsoft.com/office/drawing/2014/main" id="{9C51C0C3-17B0-0FB9-DFB3-92E453831F85}"/>
              </a:ext>
            </a:extLst>
          </p:cNvPr>
          <p:cNvSpPr/>
          <p:nvPr/>
        </p:nvSpPr>
        <p:spPr>
          <a:xfrm>
            <a:off x="6042628" y="1389752"/>
            <a:ext cx="4591126" cy="1394546"/>
          </a:xfrm>
          <a:prstGeom prst="wedgeRoundRectCallout">
            <a:avLst>
              <a:gd name="adj1" fmla="val -47250"/>
              <a:gd name="adj2" fmla="val 95715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Which pre-built container to use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5" name="Google Shape;278;p46">
            <a:extLst>
              <a:ext uri="{FF2B5EF4-FFF2-40B4-BE49-F238E27FC236}">
                <a16:creationId xmlns:a16="http://schemas.microsoft.com/office/drawing/2014/main" id="{FFC3BE9E-4224-DD1E-A3E5-8D1F482732E7}"/>
              </a:ext>
            </a:extLst>
          </p:cNvPr>
          <p:cNvSpPr/>
          <p:nvPr/>
        </p:nvSpPr>
        <p:spPr>
          <a:xfrm>
            <a:off x="7900826" y="3071974"/>
            <a:ext cx="4291173" cy="1726057"/>
          </a:xfrm>
          <a:prstGeom prst="wedgeRoundRectCallout">
            <a:avLst>
              <a:gd name="adj1" fmla="val -62006"/>
              <a:gd name="adj2" fmla="val 18743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Copy all files in the same directory into the container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EE48BF6-CF8A-2D8F-382B-95A73916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13262"/>
            <a:ext cx="10296524" cy="920536"/>
          </a:xfrm>
        </p:spPr>
        <p:txBody>
          <a:bodyPr/>
          <a:lstStyle/>
          <a:p>
            <a:r>
              <a:rPr lang="en-US" dirty="0"/>
              <a:t>4. Example: DESIGN AND BUILD Containers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016213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10201-3BF6-774F-9CDA-BFACDF06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13262"/>
            <a:ext cx="10296524" cy="920536"/>
          </a:xfrm>
        </p:spPr>
        <p:txBody>
          <a:bodyPr/>
          <a:lstStyle/>
          <a:p>
            <a:r>
              <a:rPr lang="en-US" dirty="0"/>
              <a:t>4. Example: DESIGN AND BUILD Containers</a:t>
            </a:r>
            <a:endParaRPr lang="de-DE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EE5D7B-9698-A1C5-8BF2-FC75E2A89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12"/>
          <a:stretch/>
        </p:blipFill>
        <p:spPr>
          <a:xfrm>
            <a:off x="1053233" y="2235352"/>
            <a:ext cx="9978790" cy="3312693"/>
          </a:xfrm>
          <a:prstGeom prst="rect">
            <a:avLst/>
          </a:prstGeom>
        </p:spPr>
      </p:pic>
      <p:sp>
        <p:nvSpPr>
          <p:cNvPr id="4" name="Google Shape;278;p46">
            <a:extLst>
              <a:ext uri="{FF2B5EF4-FFF2-40B4-BE49-F238E27FC236}">
                <a16:creationId xmlns:a16="http://schemas.microsoft.com/office/drawing/2014/main" id="{D1161B30-DF53-F8BB-8B6E-E879A8F92283}"/>
              </a:ext>
            </a:extLst>
          </p:cNvPr>
          <p:cNvSpPr/>
          <p:nvPr/>
        </p:nvSpPr>
        <p:spPr>
          <a:xfrm>
            <a:off x="6042628" y="1389752"/>
            <a:ext cx="4591126" cy="1394546"/>
          </a:xfrm>
          <a:prstGeom prst="wedgeRoundRectCallout">
            <a:avLst>
              <a:gd name="adj1" fmla="val -47250"/>
              <a:gd name="adj2" fmla="val 95715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Which pre-built container to use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5" name="Google Shape;278;p46">
            <a:extLst>
              <a:ext uri="{FF2B5EF4-FFF2-40B4-BE49-F238E27FC236}">
                <a16:creationId xmlns:a16="http://schemas.microsoft.com/office/drawing/2014/main" id="{49E911A1-75C9-0EB3-2C83-05EF3C3EC21F}"/>
              </a:ext>
            </a:extLst>
          </p:cNvPr>
          <p:cNvSpPr/>
          <p:nvPr/>
        </p:nvSpPr>
        <p:spPr>
          <a:xfrm>
            <a:off x="7900826" y="3071974"/>
            <a:ext cx="4291173" cy="1726057"/>
          </a:xfrm>
          <a:prstGeom prst="wedgeRoundRectCallout">
            <a:avLst>
              <a:gd name="adj1" fmla="val -62006"/>
              <a:gd name="adj2" fmla="val 18743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Copy all files in the same directory into the container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  <p:sp>
        <p:nvSpPr>
          <p:cNvPr id="6" name="Google Shape;278;p46">
            <a:extLst>
              <a:ext uri="{FF2B5EF4-FFF2-40B4-BE49-F238E27FC236}">
                <a16:creationId xmlns:a16="http://schemas.microsoft.com/office/drawing/2014/main" id="{921535FC-9E51-DE5D-D224-EE210CB60ABD}"/>
              </a:ext>
            </a:extLst>
          </p:cNvPr>
          <p:cNvSpPr/>
          <p:nvPr/>
        </p:nvSpPr>
        <p:spPr>
          <a:xfrm>
            <a:off x="3863083" y="5468248"/>
            <a:ext cx="3965824" cy="1223347"/>
          </a:xfrm>
          <a:prstGeom prst="wedgeRoundRectCallout">
            <a:avLst>
              <a:gd name="adj1" fmla="val -67513"/>
              <a:gd name="adj2" fmla="val -52922"/>
              <a:gd name="adj3" fmla="val 0"/>
            </a:avLst>
          </a:prstGeom>
          <a:solidFill>
            <a:srgbClr val="D9D9D9">
              <a:alpha val="45882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ptos" panose="020B0004020202020204" pitchFamily="34" charset="0"/>
                <a:ea typeface="Cabin"/>
                <a:cs typeface="Cabin"/>
                <a:sym typeface="Cabin"/>
              </a:rPr>
              <a:t>Run R script to install packages</a:t>
            </a:r>
            <a:endParaRPr sz="3600" b="1" kern="0" dirty="0">
              <a:solidFill>
                <a:srgbClr val="000000"/>
              </a:solidFill>
              <a:latin typeface="Courier New" panose="02070309020205020404" pitchFamily="49" charset="0"/>
              <a:ea typeface="Cabin"/>
              <a:cs typeface="Courier New" panose="02070309020205020404" pitchFamily="49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790828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10201-3BF6-774F-9CDA-BFACDF06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13262"/>
            <a:ext cx="10296524" cy="920536"/>
          </a:xfrm>
        </p:spPr>
        <p:txBody>
          <a:bodyPr/>
          <a:lstStyle/>
          <a:p>
            <a:r>
              <a:rPr lang="en-US" dirty="0"/>
              <a:t>4. Example: DESIGN AND BUILD Containers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0E5C16-4AAC-0FCF-57F3-B3DBBA4D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605"/>
          <a:stretch/>
        </p:blipFill>
        <p:spPr>
          <a:xfrm>
            <a:off x="1042958" y="2208944"/>
            <a:ext cx="6950335" cy="246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50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B03CFA32-856F-1246-B766-33665787BB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44" b="23928"/>
          <a:stretch/>
        </p:blipFill>
        <p:spPr>
          <a:xfrm>
            <a:off x="1216025" y="2020711"/>
            <a:ext cx="9747249" cy="4086578"/>
          </a:xfrm>
          <a:solidFill>
            <a:srgbClr val="F1F1F1">
              <a:alpha val="60000"/>
            </a:srgbClr>
          </a:solidFill>
        </p:spPr>
      </p:pic>
      <p:sp>
        <p:nvSpPr>
          <p:cNvPr id="14" name="Untertitel 6">
            <a:extLst>
              <a:ext uri="{FF2B5EF4-FFF2-40B4-BE49-F238E27FC236}">
                <a16:creationId xmlns:a16="http://schemas.microsoft.com/office/drawing/2014/main" id="{D084D3FC-928A-1747-A9E7-597DCA09984F}"/>
              </a:ext>
            </a:extLst>
          </p:cNvPr>
          <p:cNvSpPr txBox="1">
            <a:spLocks/>
          </p:cNvSpPr>
          <p:nvPr/>
        </p:nvSpPr>
        <p:spPr>
          <a:xfrm>
            <a:off x="4603133" y="3562941"/>
            <a:ext cx="2622769" cy="1472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b="1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006C66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4A5A453-0714-9B49-B700-ACB6D9B38A79}"/>
              </a:ext>
            </a:extLst>
          </p:cNvPr>
          <p:cNvSpPr txBox="1"/>
          <p:nvPr/>
        </p:nvSpPr>
        <p:spPr>
          <a:xfrm>
            <a:off x="2322872" y="3655815"/>
            <a:ext cx="3708812" cy="175432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/>
            <a:r>
              <a:rPr lang="de-DE" b="1" dirty="0">
                <a:solidFill>
                  <a:srgbClr val="006C66"/>
                </a:solidFill>
              </a:rPr>
              <a:t>Egor Kotov</a:t>
            </a:r>
          </a:p>
          <a:p>
            <a:pPr lvl="0"/>
            <a:br>
              <a:rPr lang="de-DE" sz="1600" b="1" dirty="0">
                <a:solidFill>
                  <a:srgbClr val="006C66"/>
                </a:solidFill>
              </a:rPr>
            </a:br>
            <a:r>
              <a:rPr lang="en-US" sz="1600" dirty="0"/>
              <a:t>Ph.D. Student</a:t>
            </a:r>
          </a:p>
          <a:p>
            <a:pPr lvl="0"/>
            <a:r>
              <a:rPr lang="en-US" sz="1600" dirty="0"/>
              <a:t>Laboratory of Migration and Mobility</a:t>
            </a:r>
            <a:br>
              <a:rPr lang="en-US" sz="1600" dirty="0"/>
            </a:br>
            <a:endParaRPr lang="en-US" sz="1600" dirty="0"/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kotov@demogr.mpg.de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3BE8AE-8253-0048-98E3-59AD98755973}"/>
              </a:ext>
            </a:extLst>
          </p:cNvPr>
          <p:cNvSpPr txBox="1"/>
          <p:nvPr/>
        </p:nvSpPr>
        <p:spPr>
          <a:xfrm>
            <a:off x="6370890" y="3655815"/>
            <a:ext cx="4334494" cy="175432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/>
            <a:r>
              <a:rPr lang="de-DE" b="1" dirty="0">
                <a:solidFill>
                  <a:srgbClr val="006C66"/>
                </a:solidFill>
              </a:rPr>
              <a:t>Jonas Schöley 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Research Scientist</a:t>
            </a:r>
          </a:p>
          <a:p>
            <a:pPr lvl="0"/>
            <a:r>
              <a:rPr lang="en-US" sz="1600" dirty="0"/>
              <a:t>Laboratory of Population Health</a:t>
            </a:r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schoeley@demogr.mpg.de</a:t>
            </a:r>
          </a:p>
        </p:txBody>
      </p:sp>
    </p:spTree>
    <p:extLst>
      <p:ext uri="{BB962C8B-B14F-4D97-AF65-F5344CB8AC3E}">
        <p14:creationId xmlns:p14="http://schemas.microsoft.com/office/powerpoint/2010/main" val="224123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B20D5-7385-C8D9-5A5E-33260F7A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68D340E-6F93-87BF-4BCB-6018891C7909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BA175C2A-FC2E-E524-90F5-0A61A6EB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389A2-4EE4-1B71-1A2F-E5D8EC28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E066DC-288E-59C8-377F-E778C528E05A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39072F-0ABD-AB14-5969-8DA1E69B89BA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A5C23D-3FE9-FBC3-0C7A-026EF2D25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72F48FF-E4E9-EE98-444E-DADF0CE55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CC092C5-9D2D-F825-0907-AE4B526A4B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153502-6D66-2185-DE11-409BE92E8CC5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34FD4AA-2052-1FA0-DAAE-930A94859CE8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3DBDD-3205-8BA1-ABDD-347F4358F927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05CA43-856F-FE9F-7910-E290B67ABD43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001E91-E8DE-DFBD-7561-0A163D638C39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8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109D4-A19E-223A-606C-746D673F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4243E01-F0FF-84C9-A9B1-7C5ED3DB2B18}"/>
              </a:ext>
            </a:extLst>
          </p:cNvPr>
          <p:cNvSpPr txBox="1">
            <a:spLocks/>
          </p:cNvSpPr>
          <p:nvPr/>
        </p:nvSpPr>
        <p:spPr>
          <a:xfrm>
            <a:off x="947739" y="813262"/>
            <a:ext cx="10296524" cy="920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200" baseline="0">
                <a:solidFill>
                  <a:srgbClr val="006C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>
                <a:latin typeface="Courier New" panose="02070309020205020404" pitchFamily="49" charset="0"/>
                <a:cs typeface="Courier New" panose="02070309020205020404" pitchFamily="49" charset="0"/>
              </a:rPr>
              <a:t>renv:</a:t>
            </a:r>
            <a:r>
              <a:rPr lang="de-DE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0" dirty="0"/>
              <a:t>PACKAGE VERSION CONTROL</a:t>
            </a:r>
            <a:endParaRPr lang="de-DE" sz="2800" b="0" dirty="0"/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A8352BD3-960D-494C-1904-2E55A33CE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4" y="6481467"/>
            <a:ext cx="10296521" cy="256289"/>
          </a:xfrm>
        </p:spPr>
        <p:txBody>
          <a:bodyPr/>
          <a:lstStyle/>
          <a:p>
            <a:r>
              <a:rPr lang="en-GB" dirty="0"/>
              <a:t>Logos by respective copyright 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255E4-42DF-BEB4-A6E3-3D186730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65" y="2807597"/>
            <a:ext cx="816679" cy="6328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9B0900B-5D73-52EF-A34F-482AEDF306E8}"/>
              </a:ext>
            </a:extLst>
          </p:cNvPr>
          <p:cNvGrpSpPr/>
          <p:nvPr/>
        </p:nvGrpSpPr>
        <p:grpSpPr>
          <a:xfrm>
            <a:off x="71470" y="2308876"/>
            <a:ext cx="1240123" cy="1606719"/>
            <a:chOff x="348109" y="2500913"/>
            <a:chExt cx="1240123" cy="16067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C77516-4854-37F9-4B4D-A5D22963EA32}"/>
                </a:ext>
              </a:extLst>
            </p:cNvPr>
            <p:cNvGrpSpPr/>
            <p:nvPr/>
          </p:nvGrpSpPr>
          <p:grpSpPr>
            <a:xfrm>
              <a:off x="449302" y="2500913"/>
              <a:ext cx="996864" cy="1015502"/>
              <a:chOff x="8002256" y="5354677"/>
              <a:chExt cx="996864" cy="10155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5467AB1-9D9F-629D-7238-202BB4001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4888" y="5860593"/>
                <a:ext cx="513073" cy="5095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0BE6F6B-B15D-72B7-FDDF-1FEE8BE7E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1125" y="5354677"/>
                <a:ext cx="477995" cy="4779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A9F5845-F5F5-C7D5-8B2E-89DD764D5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350" r="20460" b="34304"/>
              <a:stretch/>
            </p:blipFill>
            <p:spPr>
              <a:xfrm>
                <a:off x="8002256" y="5472935"/>
                <a:ext cx="518869" cy="4779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8A2074-6FA7-D53F-B07F-A004830AD17E}"/>
                </a:ext>
              </a:extLst>
            </p:cNvPr>
            <p:cNvSpPr txBox="1"/>
            <p:nvPr/>
          </p:nvSpPr>
          <p:spPr>
            <a:xfrm>
              <a:off x="348109" y="3615189"/>
              <a:ext cx="124012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3200" dirty="0">
                  <a:latin typeface="Aptos" panose="020B0004020202020204" pitchFamily="34" charset="0"/>
                </a:rPr>
                <a:t>OS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E6D641-AC4D-609C-0E24-CDE8C23BF3CD}"/>
              </a:ext>
            </a:extLst>
          </p:cNvPr>
          <p:cNvSpPr txBox="1"/>
          <p:nvPr/>
        </p:nvSpPr>
        <p:spPr>
          <a:xfrm>
            <a:off x="3150516" y="3106368"/>
            <a:ext cx="6084842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/bin/R/library </a:t>
            </a:r>
            <a:r>
              <a:rPr lang="en-GB" sz="3200" i="1" dirty="0">
                <a:latin typeface="Aptos" panose="020B0004020202020204" pitchFamily="34" charset="0"/>
              </a:rPr>
              <a:t>(base R packages)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99DD7-2DD5-4C90-9778-43149E10C5FB}"/>
              </a:ext>
            </a:extLst>
          </p:cNvPr>
          <p:cNvSpPr txBox="1"/>
          <p:nvPr/>
        </p:nvSpPr>
        <p:spPr>
          <a:xfrm>
            <a:off x="2840248" y="2020192"/>
            <a:ext cx="8064589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/users/u1/R/library </a:t>
            </a:r>
            <a:r>
              <a:rPr lang="en-GB" sz="3200" i="1" dirty="0">
                <a:latin typeface="Aptos" panose="020B0004020202020204" pitchFamily="34" charset="0"/>
              </a:rPr>
              <a:t>(user installed R </a:t>
            </a:r>
            <a:r>
              <a:rPr lang="en-GB" sz="3200" i="1" dirty="0" err="1">
                <a:latin typeface="Aptos" panose="020B0004020202020204" pitchFamily="34" charset="0"/>
              </a:rPr>
              <a:t>pkgs</a:t>
            </a:r>
            <a:r>
              <a:rPr lang="en-GB" sz="3200" i="1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0EF38-067C-AC59-9134-CEEF31784D10}"/>
              </a:ext>
            </a:extLst>
          </p:cNvPr>
          <p:cNvSpPr txBox="1"/>
          <p:nvPr/>
        </p:nvSpPr>
        <p:spPr>
          <a:xfrm>
            <a:off x="3909247" y="1462710"/>
            <a:ext cx="8213417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3200" b="1" dirty="0">
                <a:latin typeface="Aptos" panose="020B0004020202020204" pitchFamily="34" charset="0"/>
              </a:rPr>
              <a:t>📂/users/u1/projects/01/</a:t>
            </a:r>
            <a:r>
              <a:rPr lang="ru-RU" sz="3200" b="1" dirty="0">
                <a:latin typeface="Aptos" panose="020B0004020202020204" pitchFamily="34" charset="0"/>
              </a:rPr>
              <a:t> </a:t>
            </a:r>
            <a:r>
              <a:rPr lang="en-GB" sz="3200" i="1" dirty="0">
                <a:latin typeface="Aptos" panose="020B0004020202020204" pitchFamily="34" charset="0"/>
              </a:rPr>
              <a:t>(</a:t>
            </a:r>
            <a:r>
              <a:rPr lang="en-US" sz="3200" i="1" dirty="0">
                <a:latin typeface="Aptos" panose="020B0004020202020204" pitchFamily="34" charset="0"/>
              </a:rPr>
              <a:t>ordinary R project)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4E33C8-C5A8-0C1D-A748-FFEF8653B160}"/>
              </a:ext>
            </a:extLst>
          </p:cNvPr>
          <p:cNvCxnSpPr>
            <a:cxnSpLocks/>
          </p:cNvCxnSpPr>
          <p:nvPr/>
        </p:nvCxnSpPr>
        <p:spPr>
          <a:xfrm flipV="1">
            <a:off x="2047928" y="2354034"/>
            <a:ext cx="609547" cy="2291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F60EB1-90CA-5C4D-16D3-8E7035C92F0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61577" y="1708932"/>
            <a:ext cx="547670" cy="31126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5ADAC1-B087-84AC-293D-67D9BCF8B677}"/>
              </a:ext>
            </a:extLst>
          </p:cNvPr>
          <p:cNvCxnSpPr>
            <a:cxnSpLocks/>
          </p:cNvCxnSpPr>
          <p:nvPr/>
        </p:nvCxnSpPr>
        <p:spPr>
          <a:xfrm>
            <a:off x="2396199" y="3238584"/>
            <a:ext cx="572595" cy="7639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65B28DA-C4EB-CCF5-4843-FCA5BE57B1A6}"/>
              </a:ext>
            </a:extLst>
          </p:cNvPr>
          <p:cNvCxnSpPr>
            <a:cxnSpLocks/>
          </p:cNvCxnSpPr>
          <p:nvPr/>
        </p:nvCxnSpPr>
        <p:spPr>
          <a:xfrm flipV="1">
            <a:off x="9115425" y="2178315"/>
            <a:ext cx="1958856" cy="118997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746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PG_2020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-MPIDR-TemplateTalks.pptx" id="{C0D2E4FB-BA3E-4262-AB47-9ED1F735E32C}" vid="{7F99E8A2-E5AC-4FBE-B771-06B5D77FFF85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2021-MPIDR-TemplateTalks</Template>
  <TotalTime>201</TotalTime>
  <Words>3523</Words>
  <Application>Microsoft Macintosh PowerPoint</Application>
  <PresentationFormat>Widescreen</PresentationFormat>
  <Paragraphs>595</Paragraphs>
  <Slides>78</Slides>
  <Notes>70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.SF NS Symbols Regular</vt:lpstr>
      <vt:lpstr>Aptos</vt:lpstr>
      <vt:lpstr>Arial</vt:lpstr>
      <vt:lpstr>Bangers</vt:lpstr>
      <vt:lpstr>Cabin</vt:lpstr>
      <vt:lpstr>Calibri</vt:lpstr>
      <vt:lpstr>Courier New</vt:lpstr>
      <vt:lpstr>Symbol</vt:lpstr>
      <vt:lpstr>Tahoma</vt:lpstr>
      <vt:lpstr>Wingdings 3</vt:lpstr>
      <vt:lpstr>MPG_2020</vt:lpstr>
      <vt:lpstr>Simple Light</vt:lpstr>
      <vt:lpstr>think-cell Folie</vt:lpstr>
      <vt:lpstr>Projects’ workflow for reproducibility and replicability using R  PART 2 – Computational reproducibility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Example: DESIGN AND BUILD Containers</vt:lpstr>
      <vt:lpstr>4. Example: DESIGN AND BUILD Containers</vt:lpstr>
      <vt:lpstr>4. Example: DESIGN AND BUILD Containers</vt:lpstr>
      <vt:lpstr>4. Example: DESIGN AND BUILD Containers</vt:lpstr>
      <vt:lpstr>PowerPoint Presentation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LABORATORY_Option A (ABBREVIATION – IF APPLICABLE)</dc:title>
  <dc:creator>Denecke, Esther Dorothea</dc:creator>
  <cp:lastModifiedBy>Egor Kotov</cp:lastModifiedBy>
  <cp:revision>111</cp:revision>
  <dcterms:created xsi:type="dcterms:W3CDTF">2022-06-10T13:22:31Z</dcterms:created>
  <dcterms:modified xsi:type="dcterms:W3CDTF">2025-03-17T20:12:54Z</dcterms:modified>
</cp:coreProperties>
</file>